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09" r:id="rId2"/>
    <p:sldId id="350" r:id="rId3"/>
    <p:sldId id="293" r:id="rId4"/>
    <p:sldId id="294" r:id="rId5"/>
    <p:sldId id="332" r:id="rId6"/>
    <p:sldId id="295" r:id="rId7"/>
    <p:sldId id="375" r:id="rId8"/>
    <p:sldId id="296" r:id="rId9"/>
    <p:sldId id="263" r:id="rId10"/>
    <p:sldId id="300" r:id="rId11"/>
    <p:sldId id="361" r:id="rId12"/>
    <p:sldId id="374" r:id="rId13"/>
    <p:sldId id="359" r:id="rId14"/>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7E226C-EC9B-CA8E-A557-266832EFB949}" name="Mella Cusack" initials="MC" userId="S::mella.cusack@ncca.ie::9051645b-3606-4f0f-8d7e-3cd996bf5a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A94F"/>
    <a:srgbClr val="147437"/>
    <a:srgbClr val="EBF4E9"/>
    <a:srgbClr val="588937"/>
    <a:srgbClr val="92D050"/>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B717D6-286C-450E-9BF8-A5C50431785B}" v="8" dt="2025-02-09T19:29:10.1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98" autoAdjust="0"/>
    <p:restoredTop sz="92657" autoAdjust="0"/>
  </p:normalViewPr>
  <p:slideViewPr>
    <p:cSldViewPr snapToGrid="0">
      <p:cViewPr varScale="1">
        <p:scale>
          <a:sx n="83" d="100"/>
          <a:sy n="83" d="100"/>
        </p:scale>
        <p:origin x="153" y="48"/>
      </p:cViewPr>
      <p:guideLst/>
    </p:cSldViewPr>
  </p:slideViewPr>
  <p:notesTextViewPr>
    <p:cViewPr>
      <p:scale>
        <a:sx n="1" d="1"/>
        <a:sy n="1" d="1"/>
      </p:scale>
      <p:origin x="0" y="0"/>
    </p:cViewPr>
  </p:notesTextViewPr>
  <p:notesViewPr>
    <p:cSldViewPr snapToGrid="0">
      <p:cViewPr varScale="1">
        <p:scale>
          <a:sx n="61" d="100"/>
          <a:sy n="61" d="100"/>
        </p:scale>
        <p:origin x="2691" y="-61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la Cusack" userId="9051645b-3606-4f0f-8d7e-3cd996bf5a87" providerId="ADAL" clId="{72B717D6-286C-450E-9BF8-A5C50431785B}"/>
    <pc:docChg chg="undo custSel addSld delSld modSld">
      <pc:chgData name="Mella Cusack" userId="9051645b-3606-4f0f-8d7e-3cd996bf5a87" providerId="ADAL" clId="{72B717D6-286C-450E-9BF8-A5C50431785B}" dt="2025-02-09T19:29:10.175" v="123" actId="164"/>
      <pc:docMkLst>
        <pc:docMk/>
      </pc:docMkLst>
      <pc:sldChg chg="addSp delSp modSp mod delAnim">
        <pc:chgData name="Mella Cusack" userId="9051645b-3606-4f0f-8d7e-3cd996bf5a87" providerId="ADAL" clId="{72B717D6-286C-450E-9BF8-A5C50431785B}" dt="2025-02-09T19:29:10.175" v="123" actId="164"/>
        <pc:sldMkLst>
          <pc:docMk/>
          <pc:sldMk cId="2122253281" sldId="263"/>
        </pc:sldMkLst>
        <pc:spChg chg="add mod">
          <ac:chgData name="Mella Cusack" userId="9051645b-3606-4f0f-8d7e-3cd996bf5a87" providerId="ADAL" clId="{72B717D6-286C-450E-9BF8-A5C50431785B}" dt="2025-02-09T19:29:10.175" v="123" actId="164"/>
          <ac:spMkLst>
            <pc:docMk/>
            <pc:sldMk cId="2122253281" sldId="263"/>
            <ac:spMk id="2" creationId="{529E3992-7A08-F180-D90A-1CF314C2E2E7}"/>
          </ac:spMkLst>
        </pc:spChg>
        <pc:spChg chg="add del">
          <ac:chgData name="Mella Cusack" userId="9051645b-3606-4f0f-8d7e-3cd996bf5a87" providerId="ADAL" clId="{72B717D6-286C-450E-9BF8-A5C50431785B}" dt="2025-02-09T19:28:16.422" v="114" actId="22"/>
          <ac:spMkLst>
            <pc:docMk/>
            <pc:sldMk cId="2122253281" sldId="263"/>
            <ac:spMk id="4" creationId="{3D42400A-AC9A-0784-D3B2-6B9B239732BB}"/>
          </ac:spMkLst>
        </pc:spChg>
        <pc:spChg chg="mod">
          <ac:chgData name="Mella Cusack" userId="9051645b-3606-4f0f-8d7e-3cd996bf5a87" providerId="ADAL" clId="{72B717D6-286C-450E-9BF8-A5C50431785B}" dt="2025-02-09T19:29:10.175" v="123" actId="164"/>
          <ac:spMkLst>
            <pc:docMk/>
            <pc:sldMk cId="2122253281" sldId="263"/>
            <ac:spMk id="5" creationId="{045BF2C4-BDB8-F678-709C-5D8791C24809}"/>
          </ac:spMkLst>
        </pc:spChg>
        <pc:spChg chg="del mod">
          <ac:chgData name="Mella Cusack" userId="9051645b-3606-4f0f-8d7e-3cd996bf5a87" providerId="ADAL" clId="{72B717D6-286C-450E-9BF8-A5C50431785B}" dt="2025-02-09T18:51:34.627" v="56" actId="478"/>
          <ac:spMkLst>
            <pc:docMk/>
            <pc:sldMk cId="2122253281" sldId="263"/>
            <ac:spMk id="13" creationId="{AA326896-440E-E7A0-6306-CB0827B359F8}"/>
          </ac:spMkLst>
        </pc:spChg>
        <pc:spChg chg="mod">
          <ac:chgData name="Mella Cusack" userId="9051645b-3606-4f0f-8d7e-3cd996bf5a87" providerId="ADAL" clId="{72B717D6-286C-450E-9BF8-A5C50431785B}" dt="2025-02-09T19:29:10.175" v="123" actId="164"/>
          <ac:spMkLst>
            <pc:docMk/>
            <pc:sldMk cId="2122253281" sldId="263"/>
            <ac:spMk id="17" creationId="{705FD1B3-D285-A6F6-0EBC-6C2F396DFA1E}"/>
          </ac:spMkLst>
        </pc:spChg>
        <pc:grpChg chg="add mod">
          <ac:chgData name="Mella Cusack" userId="9051645b-3606-4f0f-8d7e-3cd996bf5a87" providerId="ADAL" clId="{72B717D6-286C-450E-9BF8-A5C50431785B}" dt="2025-02-09T19:29:10.175" v="123" actId="164"/>
          <ac:grpSpMkLst>
            <pc:docMk/>
            <pc:sldMk cId="2122253281" sldId="263"/>
            <ac:grpSpMk id="11" creationId="{C97DA88E-2102-DADE-1FA5-E98C3AE5C075}"/>
          </ac:grpSpMkLst>
        </pc:grpChg>
        <pc:picChg chg="del">
          <ac:chgData name="Mella Cusack" userId="9051645b-3606-4f0f-8d7e-3cd996bf5a87" providerId="ADAL" clId="{72B717D6-286C-450E-9BF8-A5C50431785B}" dt="2025-02-09T18:48:28.455" v="8" actId="478"/>
          <ac:picMkLst>
            <pc:docMk/>
            <pc:sldMk cId="2122253281" sldId="263"/>
            <ac:picMk id="3" creationId="{C4067252-1F11-9866-E73B-D946A5717CAA}"/>
          </ac:picMkLst>
        </pc:picChg>
        <pc:picChg chg="del">
          <ac:chgData name="Mella Cusack" userId="9051645b-3606-4f0f-8d7e-3cd996bf5a87" providerId="ADAL" clId="{72B717D6-286C-450E-9BF8-A5C50431785B}" dt="2025-02-09T18:52:43.301" v="105" actId="478"/>
          <ac:picMkLst>
            <pc:docMk/>
            <pc:sldMk cId="2122253281" sldId="263"/>
            <ac:picMk id="4" creationId="{FF8054D6-2942-DE01-2A87-6975C9B6B4D2}"/>
          </ac:picMkLst>
        </pc:picChg>
        <pc:picChg chg="add mod">
          <ac:chgData name="Mella Cusack" userId="9051645b-3606-4f0f-8d7e-3cd996bf5a87" providerId="ADAL" clId="{72B717D6-286C-450E-9BF8-A5C50431785B}" dt="2025-02-09T19:29:10.175" v="123" actId="164"/>
          <ac:picMkLst>
            <pc:docMk/>
            <pc:sldMk cId="2122253281" sldId="263"/>
            <ac:picMk id="10" creationId="{8280B121-4498-5E84-47F7-0127BA94978D}"/>
          </ac:picMkLst>
        </pc:picChg>
        <pc:picChg chg="del">
          <ac:chgData name="Mella Cusack" userId="9051645b-3606-4f0f-8d7e-3cd996bf5a87" providerId="ADAL" clId="{72B717D6-286C-450E-9BF8-A5C50431785B}" dt="2025-02-09T18:50:17.709" v="15" actId="478"/>
          <ac:picMkLst>
            <pc:docMk/>
            <pc:sldMk cId="2122253281" sldId="263"/>
            <ac:picMk id="15" creationId="{0D32C7AF-9CFD-8D1F-602D-D57CACBFAA9B}"/>
          </ac:picMkLst>
        </pc:picChg>
      </pc:sldChg>
      <pc:sldChg chg="delSp mod">
        <pc:chgData name="Mella Cusack" userId="9051645b-3606-4f0f-8d7e-3cd996bf5a87" providerId="ADAL" clId="{72B717D6-286C-450E-9BF8-A5C50431785B}" dt="2025-02-09T18:48:11.194" v="2" actId="478"/>
        <pc:sldMkLst>
          <pc:docMk/>
          <pc:sldMk cId="2128249804" sldId="293"/>
        </pc:sldMkLst>
        <pc:picChg chg="del">
          <ac:chgData name="Mella Cusack" userId="9051645b-3606-4f0f-8d7e-3cd996bf5a87" providerId="ADAL" clId="{72B717D6-286C-450E-9BF8-A5C50431785B}" dt="2025-02-09T18:48:11.194" v="2" actId="478"/>
          <ac:picMkLst>
            <pc:docMk/>
            <pc:sldMk cId="2128249804" sldId="293"/>
            <ac:picMk id="5" creationId="{51F1A861-6F30-657C-E6BB-94B91F394270}"/>
          </ac:picMkLst>
        </pc:picChg>
      </pc:sldChg>
      <pc:sldChg chg="delSp mod">
        <pc:chgData name="Mella Cusack" userId="9051645b-3606-4f0f-8d7e-3cd996bf5a87" providerId="ADAL" clId="{72B717D6-286C-450E-9BF8-A5C50431785B}" dt="2025-02-09T18:48:13.837" v="3" actId="478"/>
        <pc:sldMkLst>
          <pc:docMk/>
          <pc:sldMk cId="901391174" sldId="294"/>
        </pc:sldMkLst>
        <pc:picChg chg="del">
          <ac:chgData name="Mella Cusack" userId="9051645b-3606-4f0f-8d7e-3cd996bf5a87" providerId="ADAL" clId="{72B717D6-286C-450E-9BF8-A5C50431785B}" dt="2025-02-09T18:48:13.837" v="3" actId="478"/>
          <ac:picMkLst>
            <pc:docMk/>
            <pc:sldMk cId="901391174" sldId="294"/>
            <ac:picMk id="3" creationId="{F4117828-3B23-8E98-E4E9-E05091806F42}"/>
          </ac:picMkLst>
        </pc:picChg>
      </pc:sldChg>
      <pc:sldChg chg="addSp delSp modSp mod">
        <pc:chgData name="Mella Cusack" userId="9051645b-3606-4f0f-8d7e-3cd996bf5a87" providerId="ADAL" clId="{72B717D6-286C-450E-9BF8-A5C50431785B}" dt="2025-02-09T18:53:20.379" v="109" actId="164"/>
        <pc:sldMkLst>
          <pc:docMk/>
          <pc:sldMk cId="427916686" sldId="295"/>
        </pc:sldMkLst>
        <pc:spChg chg="mod">
          <ac:chgData name="Mella Cusack" userId="9051645b-3606-4f0f-8d7e-3cd996bf5a87" providerId="ADAL" clId="{72B717D6-286C-450E-9BF8-A5C50431785B}" dt="2025-02-09T18:53:20.379" v="109" actId="164"/>
          <ac:spMkLst>
            <pc:docMk/>
            <pc:sldMk cId="427916686" sldId="295"/>
            <ac:spMk id="3" creationId="{78959BEB-6C04-E5E3-7F3E-DABBFFFCC267}"/>
          </ac:spMkLst>
        </pc:spChg>
        <pc:spChg chg="mod">
          <ac:chgData name="Mella Cusack" userId="9051645b-3606-4f0f-8d7e-3cd996bf5a87" providerId="ADAL" clId="{72B717D6-286C-450E-9BF8-A5C50431785B}" dt="2025-02-09T18:53:20.379" v="109" actId="164"/>
          <ac:spMkLst>
            <pc:docMk/>
            <pc:sldMk cId="427916686" sldId="295"/>
            <ac:spMk id="4" creationId="{CD8954FF-6EA5-B594-EF17-376DBA9A166A}"/>
          </ac:spMkLst>
        </pc:spChg>
        <pc:spChg chg="mod">
          <ac:chgData name="Mella Cusack" userId="9051645b-3606-4f0f-8d7e-3cd996bf5a87" providerId="ADAL" clId="{72B717D6-286C-450E-9BF8-A5C50431785B}" dt="2025-02-09T18:53:20.379" v="109" actId="164"/>
          <ac:spMkLst>
            <pc:docMk/>
            <pc:sldMk cId="427916686" sldId="295"/>
            <ac:spMk id="8" creationId="{9A14E564-2EE9-49DD-59F5-D70968483CC4}"/>
          </ac:spMkLst>
        </pc:spChg>
        <pc:grpChg chg="add mod">
          <ac:chgData name="Mella Cusack" userId="9051645b-3606-4f0f-8d7e-3cd996bf5a87" providerId="ADAL" clId="{72B717D6-286C-450E-9BF8-A5C50431785B}" dt="2025-02-09T18:53:20.379" v="109" actId="164"/>
          <ac:grpSpMkLst>
            <pc:docMk/>
            <pc:sldMk cId="427916686" sldId="295"/>
            <ac:grpSpMk id="2" creationId="{253FCBB5-5EF6-D751-C0DF-62A74BF2F1EA}"/>
          </ac:grpSpMkLst>
        </pc:grpChg>
        <pc:picChg chg="del">
          <ac:chgData name="Mella Cusack" userId="9051645b-3606-4f0f-8d7e-3cd996bf5a87" providerId="ADAL" clId="{72B717D6-286C-450E-9BF8-A5C50431785B}" dt="2025-02-09T18:48:19.804" v="5" actId="478"/>
          <ac:picMkLst>
            <pc:docMk/>
            <pc:sldMk cId="427916686" sldId="295"/>
            <ac:picMk id="5" creationId="{0537E26B-A5FD-27EF-2747-07C8BB0BAD50}"/>
          </ac:picMkLst>
        </pc:picChg>
        <pc:picChg chg="mod">
          <ac:chgData name="Mella Cusack" userId="9051645b-3606-4f0f-8d7e-3cd996bf5a87" providerId="ADAL" clId="{72B717D6-286C-450E-9BF8-A5C50431785B}" dt="2025-02-09T18:53:20.379" v="109" actId="164"/>
          <ac:picMkLst>
            <pc:docMk/>
            <pc:sldMk cId="427916686" sldId="295"/>
            <ac:picMk id="1026" creationId="{414EB151-4F77-D074-B973-191C929FF858}"/>
          </ac:picMkLst>
        </pc:picChg>
      </pc:sldChg>
      <pc:sldChg chg="addSp delSp modSp mod">
        <pc:chgData name="Mella Cusack" userId="9051645b-3606-4f0f-8d7e-3cd996bf5a87" providerId="ADAL" clId="{72B717D6-286C-450E-9BF8-A5C50431785B}" dt="2025-02-09T18:54:01.433" v="111" actId="164"/>
        <pc:sldMkLst>
          <pc:docMk/>
          <pc:sldMk cId="2451674144" sldId="296"/>
        </pc:sldMkLst>
        <pc:spChg chg="mod">
          <ac:chgData name="Mella Cusack" userId="9051645b-3606-4f0f-8d7e-3cd996bf5a87" providerId="ADAL" clId="{72B717D6-286C-450E-9BF8-A5C50431785B}" dt="2025-02-09T18:54:01.433" v="111" actId="164"/>
          <ac:spMkLst>
            <pc:docMk/>
            <pc:sldMk cId="2451674144" sldId="296"/>
            <ac:spMk id="4" creationId="{92705F4E-82B2-21D0-90A6-1C2CC408C340}"/>
          </ac:spMkLst>
        </pc:spChg>
        <pc:spChg chg="mod">
          <ac:chgData name="Mella Cusack" userId="9051645b-3606-4f0f-8d7e-3cd996bf5a87" providerId="ADAL" clId="{72B717D6-286C-450E-9BF8-A5C50431785B}" dt="2025-02-09T18:54:01.433" v="111" actId="164"/>
          <ac:spMkLst>
            <pc:docMk/>
            <pc:sldMk cId="2451674144" sldId="296"/>
            <ac:spMk id="7" creationId="{F05E37C5-632E-66BA-C4ED-F56B4B6701FB}"/>
          </ac:spMkLst>
        </pc:spChg>
        <pc:spChg chg="mod">
          <ac:chgData name="Mella Cusack" userId="9051645b-3606-4f0f-8d7e-3cd996bf5a87" providerId="ADAL" clId="{72B717D6-286C-450E-9BF8-A5C50431785B}" dt="2025-02-09T18:54:01.433" v="111" actId="164"/>
          <ac:spMkLst>
            <pc:docMk/>
            <pc:sldMk cId="2451674144" sldId="296"/>
            <ac:spMk id="8" creationId="{9A14E564-2EE9-49DD-59F5-D70968483CC4}"/>
          </ac:spMkLst>
        </pc:spChg>
        <pc:spChg chg="mod">
          <ac:chgData name="Mella Cusack" userId="9051645b-3606-4f0f-8d7e-3cd996bf5a87" providerId="ADAL" clId="{72B717D6-286C-450E-9BF8-A5C50431785B}" dt="2025-02-09T18:54:01.433" v="111" actId="164"/>
          <ac:spMkLst>
            <pc:docMk/>
            <pc:sldMk cId="2451674144" sldId="296"/>
            <ac:spMk id="11" creationId="{48428342-01C2-3F6B-5497-23B2EF7EA3BF}"/>
          </ac:spMkLst>
        </pc:spChg>
        <pc:spChg chg="mod">
          <ac:chgData name="Mella Cusack" userId="9051645b-3606-4f0f-8d7e-3cd996bf5a87" providerId="ADAL" clId="{72B717D6-286C-450E-9BF8-A5C50431785B}" dt="2025-02-09T18:54:01.433" v="111" actId="164"/>
          <ac:spMkLst>
            <pc:docMk/>
            <pc:sldMk cId="2451674144" sldId="296"/>
            <ac:spMk id="13" creationId="{833D71EE-006B-F50E-A54C-117F023222B7}"/>
          </ac:spMkLst>
        </pc:spChg>
        <pc:grpChg chg="add mod">
          <ac:chgData name="Mella Cusack" userId="9051645b-3606-4f0f-8d7e-3cd996bf5a87" providerId="ADAL" clId="{72B717D6-286C-450E-9BF8-A5C50431785B}" dt="2025-02-09T18:54:01.433" v="111" actId="164"/>
          <ac:grpSpMkLst>
            <pc:docMk/>
            <pc:sldMk cId="2451674144" sldId="296"/>
            <ac:grpSpMk id="2" creationId="{787FDFF1-2E17-52F6-7C3B-584344A90D24}"/>
          </ac:grpSpMkLst>
        </pc:grpChg>
        <pc:picChg chg="del">
          <ac:chgData name="Mella Cusack" userId="9051645b-3606-4f0f-8d7e-3cd996bf5a87" providerId="ADAL" clId="{72B717D6-286C-450E-9BF8-A5C50431785B}" dt="2025-02-09T18:48:25.733" v="7" actId="478"/>
          <ac:picMkLst>
            <pc:docMk/>
            <pc:sldMk cId="2451674144" sldId="296"/>
            <ac:picMk id="3" creationId="{E7478F0C-9805-560D-B89C-B967C3A273D6}"/>
          </ac:picMkLst>
        </pc:picChg>
      </pc:sldChg>
      <pc:sldChg chg="delSp mod">
        <pc:chgData name="Mella Cusack" userId="9051645b-3606-4f0f-8d7e-3cd996bf5a87" providerId="ADAL" clId="{72B717D6-286C-450E-9BF8-A5C50431785B}" dt="2025-02-09T18:48:31.377" v="9" actId="478"/>
        <pc:sldMkLst>
          <pc:docMk/>
          <pc:sldMk cId="2300925413" sldId="300"/>
        </pc:sldMkLst>
        <pc:picChg chg="del">
          <ac:chgData name="Mella Cusack" userId="9051645b-3606-4f0f-8d7e-3cd996bf5a87" providerId="ADAL" clId="{72B717D6-286C-450E-9BF8-A5C50431785B}" dt="2025-02-09T18:48:31.377" v="9" actId="478"/>
          <ac:picMkLst>
            <pc:docMk/>
            <pc:sldMk cId="2300925413" sldId="300"/>
            <ac:picMk id="3" creationId="{9C829026-A5BE-7A61-5D91-62EA51D7C945}"/>
          </ac:picMkLst>
        </pc:picChg>
      </pc:sldChg>
      <pc:sldChg chg="delSp del mod">
        <pc:chgData name="Mella Cusack" userId="9051645b-3606-4f0f-8d7e-3cd996bf5a87" providerId="ADAL" clId="{72B717D6-286C-450E-9BF8-A5C50431785B}" dt="2025-02-09T18:49:11.020" v="14" actId="47"/>
        <pc:sldMkLst>
          <pc:docMk/>
          <pc:sldMk cId="2523700813" sldId="302"/>
        </pc:sldMkLst>
        <pc:picChg chg="del">
          <ac:chgData name="Mella Cusack" userId="9051645b-3606-4f0f-8d7e-3cd996bf5a87" providerId="ADAL" clId="{72B717D6-286C-450E-9BF8-A5C50431785B}" dt="2025-02-09T18:48:22.773" v="6" actId="478"/>
          <ac:picMkLst>
            <pc:docMk/>
            <pc:sldMk cId="2523700813" sldId="302"/>
            <ac:picMk id="3" creationId="{C031DA89-C9F6-2DC6-2DC2-669EFD2B7B8A}"/>
          </ac:picMkLst>
        </pc:picChg>
      </pc:sldChg>
      <pc:sldChg chg="delSp mod">
        <pc:chgData name="Mella Cusack" userId="9051645b-3606-4f0f-8d7e-3cd996bf5a87" providerId="ADAL" clId="{72B717D6-286C-450E-9BF8-A5C50431785B}" dt="2025-02-09T18:48:05.682" v="0" actId="478"/>
        <pc:sldMkLst>
          <pc:docMk/>
          <pc:sldMk cId="3543821805" sldId="309"/>
        </pc:sldMkLst>
        <pc:picChg chg="del">
          <ac:chgData name="Mella Cusack" userId="9051645b-3606-4f0f-8d7e-3cd996bf5a87" providerId="ADAL" clId="{72B717D6-286C-450E-9BF8-A5C50431785B}" dt="2025-02-09T18:48:05.682" v="0" actId="478"/>
          <ac:picMkLst>
            <pc:docMk/>
            <pc:sldMk cId="3543821805" sldId="309"/>
            <ac:picMk id="5" creationId="{B3330300-83C9-04AC-FDFB-BE276149C46C}"/>
          </ac:picMkLst>
        </pc:picChg>
      </pc:sldChg>
      <pc:sldChg chg="delSp mod">
        <pc:chgData name="Mella Cusack" userId="9051645b-3606-4f0f-8d7e-3cd996bf5a87" providerId="ADAL" clId="{72B717D6-286C-450E-9BF8-A5C50431785B}" dt="2025-02-09T18:48:16.744" v="4" actId="478"/>
        <pc:sldMkLst>
          <pc:docMk/>
          <pc:sldMk cId="2352694728" sldId="332"/>
        </pc:sldMkLst>
        <pc:picChg chg="del">
          <ac:chgData name="Mella Cusack" userId="9051645b-3606-4f0f-8d7e-3cd996bf5a87" providerId="ADAL" clId="{72B717D6-286C-450E-9BF8-A5C50431785B}" dt="2025-02-09T18:48:16.744" v="4" actId="478"/>
          <ac:picMkLst>
            <pc:docMk/>
            <pc:sldMk cId="2352694728" sldId="332"/>
            <ac:picMk id="3" creationId="{E41CA0CC-1F7B-7747-7525-A286E43039A0}"/>
          </ac:picMkLst>
        </pc:picChg>
      </pc:sldChg>
      <pc:sldChg chg="delSp mod">
        <pc:chgData name="Mella Cusack" userId="9051645b-3606-4f0f-8d7e-3cd996bf5a87" providerId="ADAL" clId="{72B717D6-286C-450E-9BF8-A5C50431785B}" dt="2025-02-09T18:48:08.592" v="1" actId="478"/>
        <pc:sldMkLst>
          <pc:docMk/>
          <pc:sldMk cId="3944728936" sldId="350"/>
        </pc:sldMkLst>
        <pc:picChg chg="del">
          <ac:chgData name="Mella Cusack" userId="9051645b-3606-4f0f-8d7e-3cd996bf5a87" providerId="ADAL" clId="{72B717D6-286C-450E-9BF8-A5C50431785B}" dt="2025-02-09T18:48:08.592" v="1" actId="478"/>
          <ac:picMkLst>
            <pc:docMk/>
            <pc:sldMk cId="3944728936" sldId="350"/>
            <ac:picMk id="6" creationId="{5A3B6327-5DC4-1555-566B-C1F8350D2543}"/>
          </ac:picMkLst>
        </pc:picChg>
      </pc:sldChg>
      <pc:sldChg chg="delSp mod">
        <pc:chgData name="Mella Cusack" userId="9051645b-3606-4f0f-8d7e-3cd996bf5a87" providerId="ADAL" clId="{72B717D6-286C-450E-9BF8-A5C50431785B}" dt="2025-02-09T18:48:39.664" v="12" actId="478"/>
        <pc:sldMkLst>
          <pc:docMk/>
          <pc:sldMk cId="4038772310" sldId="359"/>
        </pc:sldMkLst>
        <pc:picChg chg="del">
          <ac:chgData name="Mella Cusack" userId="9051645b-3606-4f0f-8d7e-3cd996bf5a87" providerId="ADAL" clId="{72B717D6-286C-450E-9BF8-A5C50431785B}" dt="2025-02-09T18:48:39.664" v="12" actId="478"/>
          <ac:picMkLst>
            <pc:docMk/>
            <pc:sldMk cId="4038772310" sldId="359"/>
            <ac:picMk id="3" creationId="{CB0CD2E5-B02B-7313-B7A2-F44FAB4EE462}"/>
          </ac:picMkLst>
        </pc:picChg>
      </pc:sldChg>
      <pc:sldChg chg="delSp mod">
        <pc:chgData name="Mella Cusack" userId="9051645b-3606-4f0f-8d7e-3cd996bf5a87" providerId="ADAL" clId="{72B717D6-286C-450E-9BF8-A5C50431785B}" dt="2025-02-09T18:48:34.113" v="10" actId="478"/>
        <pc:sldMkLst>
          <pc:docMk/>
          <pc:sldMk cId="1528376204" sldId="361"/>
        </pc:sldMkLst>
        <pc:picChg chg="del">
          <ac:chgData name="Mella Cusack" userId="9051645b-3606-4f0f-8d7e-3cd996bf5a87" providerId="ADAL" clId="{72B717D6-286C-450E-9BF8-A5C50431785B}" dt="2025-02-09T18:48:34.113" v="10" actId="478"/>
          <ac:picMkLst>
            <pc:docMk/>
            <pc:sldMk cId="1528376204" sldId="361"/>
            <ac:picMk id="4" creationId="{31E1358D-EE78-0A7E-1473-AD7D1D41B73F}"/>
          </ac:picMkLst>
        </pc:picChg>
      </pc:sldChg>
      <pc:sldChg chg="delSp mod">
        <pc:chgData name="Mella Cusack" userId="9051645b-3606-4f0f-8d7e-3cd996bf5a87" providerId="ADAL" clId="{72B717D6-286C-450E-9BF8-A5C50431785B}" dt="2025-02-09T18:48:36.975" v="11" actId="478"/>
        <pc:sldMkLst>
          <pc:docMk/>
          <pc:sldMk cId="1952990244" sldId="374"/>
        </pc:sldMkLst>
        <pc:picChg chg="del">
          <ac:chgData name="Mella Cusack" userId="9051645b-3606-4f0f-8d7e-3cd996bf5a87" providerId="ADAL" clId="{72B717D6-286C-450E-9BF8-A5C50431785B}" dt="2025-02-09T18:48:36.975" v="11" actId="478"/>
          <ac:picMkLst>
            <pc:docMk/>
            <pc:sldMk cId="1952990244" sldId="374"/>
            <ac:picMk id="2" creationId="{77023083-4A51-6854-97E2-13221F04E295}"/>
          </ac:picMkLst>
        </pc:picChg>
      </pc:sldChg>
      <pc:sldChg chg="addSp modSp add mod">
        <pc:chgData name="Mella Cusack" userId="9051645b-3606-4f0f-8d7e-3cd996bf5a87" providerId="ADAL" clId="{72B717D6-286C-450E-9BF8-A5C50431785B}" dt="2025-02-09T18:53:07.737" v="107" actId="164"/>
        <pc:sldMkLst>
          <pc:docMk/>
          <pc:sldMk cId="1523399708" sldId="375"/>
        </pc:sldMkLst>
        <pc:spChg chg="mod">
          <ac:chgData name="Mella Cusack" userId="9051645b-3606-4f0f-8d7e-3cd996bf5a87" providerId="ADAL" clId="{72B717D6-286C-450E-9BF8-A5C50431785B}" dt="2025-02-09T18:53:07.737" v="107" actId="164"/>
          <ac:spMkLst>
            <pc:docMk/>
            <pc:sldMk cId="1523399708" sldId="375"/>
            <ac:spMk id="2" creationId="{CA6006EC-0B8C-5391-B809-EA84E9FC9BB3}"/>
          </ac:spMkLst>
        </pc:spChg>
        <pc:spChg chg="mod">
          <ac:chgData name="Mella Cusack" userId="9051645b-3606-4f0f-8d7e-3cd996bf5a87" providerId="ADAL" clId="{72B717D6-286C-450E-9BF8-A5C50431785B}" dt="2025-02-09T18:53:07.737" v="107" actId="164"/>
          <ac:spMkLst>
            <pc:docMk/>
            <pc:sldMk cId="1523399708" sldId="375"/>
            <ac:spMk id="7" creationId="{90632852-AE6A-9CDC-B474-39C55607671D}"/>
          </ac:spMkLst>
        </pc:spChg>
        <pc:spChg chg="mod">
          <ac:chgData name="Mella Cusack" userId="9051645b-3606-4f0f-8d7e-3cd996bf5a87" providerId="ADAL" clId="{72B717D6-286C-450E-9BF8-A5C50431785B}" dt="2025-02-09T18:53:07.737" v="107" actId="164"/>
          <ac:spMkLst>
            <pc:docMk/>
            <pc:sldMk cId="1523399708" sldId="375"/>
            <ac:spMk id="9" creationId="{F54C27A0-1F34-DF69-6127-C27AAF1EA447}"/>
          </ac:spMkLst>
        </pc:spChg>
        <pc:spChg chg="mod">
          <ac:chgData name="Mella Cusack" userId="9051645b-3606-4f0f-8d7e-3cd996bf5a87" providerId="ADAL" clId="{72B717D6-286C-450E-9BF8-A5C50431785B}" dt="2025-02-09T18:53:07.737" v="107" actId="164"/>
          <ac:spMkLst>
            <pc:docMk/>
            <pc:sldMk cId="1523399708" sldId="375"/>
            <ac:spMk id="20" creationId="{F2847687-D049-8DF3-B446-DC242A5B3B09}"/>
          </ac:spMkLst>
        </pc:spChg>
        <pc:spChg chg="mod">
          <ac:chgData name="Mella Cusack" userId="9051645b-3606-4f0f-8d7e-3cd996bf5a87" providerId="ADAL" clId="{72B717D6-286C-450E-9BF8-A5C50431785B}" dt="2025-02-09T18:53:07.737" v="107" actId="164"/>
          <ac:spMkLst>
            <pc:docMk/>
            <pc:sldMk cId="1523399708" sldId="375"/>
            <ac:spMk id="25" creationId="{AF70450F-1557-21F3-26D3-B056EAF78B7B}"/>
          </ac:spMkLst>
        </pc:spChg>
        <pc:spChg chg="mod">
          <ac:chgData name="Mella Cusack" userId="9051645b-3606-4f0f-8d7e-3cd996bf5a87" providerId="ADAL" clId="{72B717D6-286C-450E-9BF8-A5C50431785B}" dt="2025-02-09T18:53:07.737" v="107" actId="164"/>
          <ac:spMkLst>
            <pc:docMk/>
            <pc:sldMk cId="1523399708" sldId="375"/>
            <ac:spMk id="26" creationId="{FA2D81E0-46B5-65F6-6A95-06B4EB94281A}"/>
          </ac:spMkLst>
        </pc:spChg>
        <pc:spChg chg="mod">
          <ac:chgData name="Mella Cusack" userId="9051645b-3606-4f0f-8d7e-3cd996bf5a87" providerId="ADAL" clId="{72B717D6-286C-450E-9BF8-A5C50431785B}" dt="2025-02-09T18:53:07.737" v="107" actId="164"/>
          <ac:spMkLst>
            <pc:docMk/>
            <pc:sldMk cId="1523399708" sldId="375"/>
            <ac:spMk id="27" creationId="{A03A2EB8-BF6C-DA51-66EA-7D4AA1445793}"/>
          </ac:spMkLst>
        </pc:spChg>
        <pc:grpChg chg="add mod">
          <ac:chgData name="Mella Cusack" userId="9051645b-3606-4f0f-8d7e-3cd996bf5a87" providerId="ADAL" clId="{72B717D6-286C-450E-9BF8-A5C50431785B}" dt="2025-02-09T18:53:07.737" v="107" actId="164"/>
          <ac:grpSpMkLst>
            <pc:docMk/>
            <pc:sldMk cId="1523399708" sldId="375"/>
            <ac:grpSpMk id="3" creationId="{5A5441BE-6ED8-4BF4-77F2-30888D2DA5C9}"/>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GB" dirty="0"/>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3A18A69-0C93-4A0A-A964-3B15A3FBB9C6}" type="datetimeFigureOut">
              <a:rPr lang="en-GB" smtClean="0"/>
              <a:t>09/02/2025</a:t>
            </a:fld>
            <a:endParaRPr lang="en-GB" dirty="0"/>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en-GB" dirty="0"/>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198B0C11-2EB0-4B9B-9AD7-95699D838F93}" type="slidenum">
              <a:rPr lang="en-GB" smtClean="0"/>
              <a:t>‹#›</a:t>
            </a:fld>
            <a:endParaRPr lang="en-GB" dirty="0"/>
          </a:p>
        </p:txBody>
      </p:sp>
    </p:spTree>
    <p:extLst>
      <p:ext uri="{BB962C8B-B14F-4D97-AF65-F5344CB8AC3E}">
        <p14:creationId xmlns:p14="http://schemas.microsoft.com/office/powerpoint/2010/main" val="1525055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8B0C11-2EB0-4B9B-9AD7-95699D838F93}" type="slidenum">
              <a:rPr lang="en-GB" smtClean="0"/>
              <a:t>1</a:t>
            </a:fld>
            <a:endParaRPr lang="en-GB" dirty="0"/>
          </a:p>
        </p:txBody>
      </p:sp>
    </p:spTree>
    <p:extLst>
      <p:ext uri="{BB962C8B-B14F-4D97-AF65-F5344CB8AC3E}">
        <p14:creationId xmlns:p14="http://schemas.microsoft.com/office/powerpoint/2010/main" val="1279122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6450" y="590550"/>
            <a:ext cx="5243513" cy="2951163"/>
          </a:xfrm>
        </p:spPr>
      </p:sp>
      <p:sp>
        <p:nvSpPr>
          <p:cNvPr id="3" name="Notes Placeholder 2"/>
          <p:cNvSpPr>
            <a:spLocks noGrp="1"/>
          </p:cNvSpPr>
          <p:nvPr>
            <p:ph type="body" idx="1"/>
          </p:nvPr>
        </p:nvSpPr>
        <p:spPr>
          <a:xfrm>
            <a:off x="710407" y="3598107"/>
            <a:ext cx="5683250" cy="4029879"/>
          </a:xfrm>
        </p:spPr>
        <p:txBody>
          <a:bodyPr/>
          <a:lstStyle/>
          <a:p>
            <a:endParaRPr lang="en-GB" dirty="0"/>
          </a:p>
        </p:txBody>
      </p:sp>
      <p:sp>
        <p:nvSpPr>
          <p:cNvPr id="4" name="Slide Number Placeholder 3"/>
          <p:cNvSpPr>
            <a:spLocks noGrp="1"/>
          </p:cNvSpPr>
          <p:nvPr>
            <p:ph type="sldNum" sz="quarter" idx="5"/>
          </p:nvPr>
        </p:nvSpPr>
        <p:spPr/>
        <p:txBody>
          <a:bodyPr/>
          <a:lstStyle/>
          <a:p>
            <a:fld id="{198B0C11-2EB0-4B9B-9AD7-95699D838F93}" type="slidenum">
              <a:rPr lang="en-GB" smtClean="0"/>
              <a:t>10</a:t>
            </a:fld>
            <a:endParaRPr lang="en-GB" dirty="0"/>
          </a:p>
        </p:txBody>
      </p:sp>
    </p:spTree>
    <p:extLst>
      <p:ext uri="{BB962C8B-B14F-4D97-AF65-F5344CB8AC3E}">
        <p14:creationId xmlns:p14="http://schemas.microsoft.com/office/powerpoint/2010/main" val="2835104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98B0C11-2EB0-4B9B-9AD7-95699D838F93}" type="slidenum">
              <a:rPr lang="en-GB" smtClean="0"/>
              <a:t>11</a:t>
            </a:fld>
            <a:endParaRPr lang="en-GB" dirty="0"/>
          </a:p>
        </p:txBody>
      </p:sp>
    </p:spTree>
    <p:extLst>
      <p:ext uri="{BB962C8B-B14F-4D97-AF65-F5344CB8AC3E}">
        <p14:creationId xmlns:p14="http://schemas.microsoft.com/office/powerpoint/2010/main" val="2232423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34:notes"/>
          <p:cNvSpPr txBox="1">
            <a:spLocks noGrp="1"/>
          </p:cNvSpPr>
          <p:nvPr>
            <p:ph type="body" idx="1"/>
          </p:nvPr>
        </p:nvSpPr>
        <p:spPr>
          <a:xfrm>
            <a:off x="710407" y="4925407"/>
            <a:ext cx="5683250" cy="4029879"/>
          </a:xfrm>
          <a:prstGeom prst="rect">
            <a:avLst/>
          </a:prstGeom>
        </p:spPr>
        <p:txBody>
          <a:bodyPr spcFirstLastPara="1" wrap="square" lIns="99059" tIns="49516" rIns="99059" bIns="49516" anchor="t" anchorCtr="0">
            <a:noAutofit/>
          </a:bodyPr>
          <a:lstStyle/>
          <a:p>
            <a:endParaRPr dirty="0"/>
          </a:p>
        </p:txBody>
      </p:sp>
      <p:sp>
        <p:nvSpPr>
          <p:cNvPr id="639" name="Google Shape;639;p34:notes"/>
          <p:cNvSpPr>
            <a:spLocks noGrp="1" noRot="1" noChangeAspect="1"/>
          </p:cNvSpPr>
          <p:nvPr>
            <p:ph type="sldImg" idx="2"/>
          </p:nvPr>
        </p:nvSpPr>
        <p:spPr>
          <a:xfrm>
            <a:off x="482600" y="1279525"/>
            <a:ext cx="6140450" cy="34544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5573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198B0C11-2EB0-4B9B-9AD7-95699D838F93}" type="slidenum">
              <a:rPr lang="en-GB" smtClean="0"/>
              <a:t>13</a:t>
            </a:fld>
            <a:endParaRPr lang="en-GB" dirty="0"/>
          </a:p>
        </p:txBody>
      </p:sp>
    </p:spTree>
    <p:extLst>
      <p:ext uri="{BB962C8B-B14F-4D97-AF65-F5344CB8AC3E}">
        <p14:creationId xmlns:p14="http://schemas.microsoft.com/office/powerpoint/2010/main" val="874589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3875" y="1279525"/>
            <a:ext cx="4989513" cy="2806700"/>
          </a:xfrm>
        </p:spPr>
      </p:sp>
      <p:sp>
        <p:nvSpPr>
          <p:cNvPr id="3" name="Notes Placeholder 2"/>
          <p:cNvSpPr>
            <a:spLocks noGrp="1"/>
          </p:cNvSpPr>
          <p:nvPr>
            <p:ph type="body" idx="1"/>
          </p:nvPr>
        </p:nvSpPr>
        <p:spPr>
          <a:xfrm>
            <a:off x="710407" y="4256221"/>
            <a:ext cx="5683250" cy="4029879"/>
          </a:xfrm>
        </p:spPr>
        <p:txBody>
          <a:bodyPr/>
          <a:lstStyle/>
          <a:p>
            <a:endParaRPr lang="en-GB" b="1"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2</a:t>
            </a:fld>
            <a:endParaRPr lang="en-GB" dirty="0"/>
          </a:p>
        </p:txBody>
      </p:sp>
    </p:spTree>
    <p:extLst>
      <p:ext uri="{BB962C8B-B14F-4D97-AF65-F5344CB8AC3E}">
        <p14:creationId xmlns:p14="http://schemas.microsoft.com/office/powerpoint/2010/main" val="45853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279525"/>
            <a:ext cx="4529138" cy="2547938"/>
          </a:xfrm>
        </p:spPr>
      </p:sp>
      <p:sp>
        <p:nvSpPr>
          <p:cNvPr id="3" name="Notes Placeholder 2"/>
          <p:cNvSpPr>
            <a:spLocks noGrp="1"/>
          </p:cNvSpPr>
          <p:nvPr>
            <p:ph type="body" idx="1"/>
          </p:nvPr>
        </p:nvSpPr>
        <p:spPr>
          <a:xfrm>
            <a:off x="615686" y="3901946"/>
            <a:ext cx="5683250" cy="4029879"/>
          </a:xfrm>
        </p:spPr>
        <p:txBody>
          <a:bodyPr/>
          <a:lstStyle/>
          <a:p>
            <a:endParaRPr lang="en-GB"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3</a:t>
            </a:fld>
            <a:endParaRPr lang="en-GB" dirty="0"/>
          </a:p>
        </p:txBody>
      </p:sp>
    </p:spTree>
    <p:extLst>
      <p:ext uri="{BB962C8B-B14F-4D97-AF65-F5344CB8AC3E}">
        <p14:creationId xmlns:p14="http://schemas.microsoft.com/office/powerpoint/2010/main" val="2266141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1650" y="1279525"/>
            <a:ext cx="5607050" cy="3154363"/>
          </a:xfrm>
        </p:spPr>
      </p:sp>
      <p:sp>
        <p:nvSpPr>
          <p:cNvPr id="3" name="Notes Placeholder 2"/>
          <p:cNvSpPr>
            <a:spLocks noGrp="1"/>
          </p:cNvSpPr>
          <p:nvPr>
            <p:ph type="body" idx="1"/>
          </p:nvPr>
        </p:nvSpPr>
        <p:spPr>
          <a:xfrm>
            <a:off x="710407" y="4432374"/>
            <a:ext cx="5683250" cy="3371518"/>
          </a:xfrm>
        </p:spPr>
        <p:txBody>
          <a:bodyPr/>
          <a:lstStyle/>
          <a:p>
            <a:endParaRPr lang="en-GB" dirty="0"/>
          </a:p>
        </p:txBody>
      </p:sp>
      <p:sp>
        <p:nvSpPr>
          <p:cNvPr id="4" name="Slide Number Placeholder 3"/>
          <p:cNvSpPr>
            <a:spLocks noGrp="1"/>
          </p:cNvSpPr>
          <p:nvPr>
            <p:ph type="sldNum" sz="quarter" idx="5"/>
          </p:nvPr>
        </p:nvSpPr>
        <p:spPr/>
        <p:txBody>
          <a:bodyPr/>
          <a:lstStyle/>
          <a:p>
            <a:fld id="{198B0C11-2EB0-4B9B-9AD7-95699D838F93}" type="slidenum">
              <a:rPr lang="en-GB" smtClean="0"/>
              <a:t>4</a:t>
            </a:fld>
            <a:endParaRPr lang="en-GB" dirty="0"/>
          </a:p>
        </p:txBody>
      </p:sp>
    </p:spTree>
    <p:extLst>
      <p:ext uri="{BB962C8B-B14F-4D97-AF65-F5344CB8AC3E}">
        <p14:creationId xmlns:p14="http://schemas.microsoft.com/office/powerpoint/2010/main" val="2198326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279525"/>
            <a:ext cx="4529138" cy="2547938"/>
          </a:xfrm>
        </p:spPr>
      </p:sp>
      <p:sp>
        <p:nvSpPr>
          <p:cNvPr id="3" name="Notes Placeholder 2"/>
          <p:cNvSpPr>
            <a:spLocks noGrp="1"/>
          </p:cNvSpPr>
          <p:nvPr>
            <p:ph type="body" idx="1"/>
          </p:nvPr>
        </p:nvSpPr>
        <p:spPr>
          <a:xfrm>
            <a:off x="710407" y="3827319"/>
            <a:ext cx="5683250" cy="4029879"/>
          </a:xfrm>
        </p:spPr>
        <p:txBody>
          <a:bodyPr/>
          <a:lstStyle/>
          <a:p>
            <a:endParaRPr lang="en-GB"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5</a:t>
            </a:fld>
            <a:endParaRPr lang="en-GB" dirty="0"/>
          </a:p>
        </p:txBody>
      </p:sp>
    </p:spTree>
    <p:extLst>
      <p:ext uri="{BB962C8B-B14F-4D97-AF65-F5344CB8AC3E}">
        <p14:creationId xmlns:p14="http://schemas.microsoft.com/office/powerpoint/2010/main" val="2220776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0700" y="1279525"/>
            <a:ext cx="5643563" cy="3175000"/>
          </a:xfrm>
        </p:spPr>
      </p:sp>
      <p:sp>
        <p:nvSpPr>
          <p:cNvPr id="3" name="Notes Placeholder 2"/>
          <p:cNvSpPr>
            <a:spLocks noGrp="1"/>
          </p:cNvSpPr>
          <p:nvPr>
            <p:ph type="body" idx="1"/>
          </p:nvPr>
        </p:nvSpPr>
        <p:spPr>
          <a:xfrm>
            <a:off x="520700" y="4585880"/>
            <a:ext cx="5683250" cy="4029879"/>
          </a:xfrm>
        </p:spPr>
        <p:txBody>
          <a:bodyPr/>
          <a:lstStyle/>
          <a:p>
            <a:endParaRPr lang="en-GB"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6</a:t>
            </a:fld>
            <a:endParaRPr lang="en-GB" dirty="0"/>
          </a:p>
        </p:txBody>
      </p:sp>
    </p:spTree>
    <p:extLst>
      <p:ext uri="{BB962C8B-B14F-4D97-AF65-F5344CB8AC3E}">
        <p14:creationId xmlns:p14="http://schemas.microsoft.com/office/powerpoint/2010/main" val="2084763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0225" y="1279525"/>
            <a:ext cx="5464175" cy="3073400"/>
          </a:xfrm>
        </p:spPr>
      </p:sp>
      <p:sp>
        <p:nvSpPr>
          <p:cNvPr id="3" name="Notes Placeholder 2"/>
          <p:cNvSpPr>
            <a:spLocks noGrp="1"/>
          </p:cNvSpPr>
          <p:nvPr>
            <p:ph type="body" idx="1"/>
          </p:nvPr>
        </p:nvSpPr>
        <p:spPr>
          <a:xfrm>
            <a:off x="530225" y="4435919"/>
            <a:ext cx="5683250" cy="4029879"/>
          </a:xfrm>
        </p:spPr>
        <p:txBody>
          <a:bodyPr/>
          <a:lstStyle/>
          <a:p>
            <a:pPr defTabSz="990752">
              <a:defRPr/>
            </a:pPr>
            <a:endParaRPr lang="en-GB"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7</a:t>
            </a:fld>
            <a:endParaRPr lang="en-GB" dirty="0"/>
          </a:p>
        </p:txBody>
      </p:sp>
    </p:spTree>
    <p:extLst>
      <p:ext uri="{BB962C8B-B14F-4D97-AF65-F5344CB8AC3E}">
        <p14:creationId xmlns:p14="http://schemas.microsoft.com/office/powerpoint/2010/main" val="2372462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9463" y="765175"/>
            <a:ext cx="5386387" cy="3030538"/>
          </a:xfrm>
        </p:spPr>
      </p:sp>
      <p:sp>
        <p:nvSpPr>
          <p:cNvPr id="3" name="Notes Placeholder 2"/>
          <p:cNvSpPr>
            <a:spLocks noGrp="1"/>
          </p:cNvSpPr>
          <p:nvPr>
            <p:ph type="body" idx="1"/>
          </p:nvPr>
        </p:nvSpPr>
        <p:spPr>
          <a:xfrm>
            <a:off x="710407" y="4022771"/>
            <a:ext cx="5683250" cy="4029879"/>
          </a:xfrm>
        </p:spPr>
        <p:txBody>
          <a:bodyPr/>
          <a:lstStyle/>
          <a:p>
            <a:endParaRPr lang="en-GB"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198B0C11-2EB0-4B9B-9AD7-95699D838F93}" type="slidenum">
              <a:rPr lang="en-GB" smtClean="0"/>
              <a:t>8</a:t>
            </a:fld>
            <a:endParaRPr lang="en-GB" dirty="0"/>
          </a:p>
        </p:txBody>
      </p:sp>
    </p:spTree>
    <p:extLst>
      <p:ext uri="{BB962C8B-B14F-4D97-AF65-F5344CB8AC3E}">
        <p14:creationId xmlns:p14="http://schemas.microsoft.com/office/powerpoint/2010/main" val="2827185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9150" y="1123950"/>
            <a:ext cx="4821238" cy="2713038"/>
          </a:xfrm>
        </p:spPr>
      </p:sp>
      <p:sp>
        <p:nvSpPr>
          <p:cNvPr id="3" name="Notes Placeholder 2"/>
          <p:cNvSpPr>
            <a:spLocks noGrp="1"/>
          </p:cNvSpPr>
          <p:nvPr>
            <p:ph type="body" idx="1"/>
          </p:nvPr>
        </p:nvSpPr>
        <p:spPr>
          <a:xfrm>
            <a:off x="710407" y="3992566"/>
            <a:ext cx="5683250" cy="4029879"/>
          </a:xfrm>
        </p:spPr>
        <p:txBody>
          <a:bodyPr/>
          <a:lstStyle/>
          <a:p>
            <a:pPr defTabSz="990752">
              <a:defRPr/>
            </a:pPr>
            <a:endParaRPr lang="en-GB" b="0" dirty="0"/>
          </a:p>
        </p:txBody>
      </p:sp>
      <p:sp>
        <p:nvSpPr>
          <p:cNvPr id="4" name="Slide Number Placeholder 3"/>
          <p:cNvSpPr>
            <a:spLocks noGrp="1"/>
          </p:cNvSpPr>
          <p:nvPr>
            <p:ph type="sldNum" sz="quarter" idx="5"/>
          </p:nvPr>
        </p:nvSpPr>
        <p:spPr/>
        <p:txBody>
          <a:bodyPr/>
          <a:lstStyle/>
          <a:p>
            <a:fld id="{198B0C11-2EB0-4B9B-9AD7-95699D838F93}" type="slidenum">
              <a:rPr lang="en-GB" smtClean="0"/>
              <a:t>9</a:t>
            </a:fld>
            <a:endParaRPr lang="en-GB" dirty="0"/>
          </a:p>
        </p:txBody>
      </p:sp>
    </p:spTree>
    <p:extLst>
      <p:ext uri="{BB962C8B-B14F-4D97-AF65-F5344CB8AC3E}">
        <p14:creationId xmlns:p14="http://schemas.microsoft.com/office/powerpoint/2010/main" val="2700168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digital.library.universityofgalway.ie/p/ms/asset/13866"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acebook.com/AdoptionRightsAllianceIreland/" TargetMode="External"/><Relationship Id="rId7" Type="http://schemas.openxmlformats.org/officeDocument/2006/relationships/hyperlink" Target="http://www.jigsaw.i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childline.ie/" TargetMode="External"/><Relationship Id="rId5" Type="http://schemas.openxmlformats.org/officeDocument/2006/relationships/hyperlink" Target="http://www.samaritans.org/" TargetMode="External"/><Relationship Id="rId4" Type="http://schemas.openxmlformats.org/officeDocument/2006/relationships/hyperlink" Target="http://www.barnardos.ie/"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sv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digital.library.universityofgalway.ie/p/ms/asset/13656" TargetMode="External"/><Relationship Id="rId4" Type="http://schemas.openxmlformats.org/officeDocument/2006/relationships/hyperlink" Target="https://digital.library.universityofgalway.ie/p/ms/asset/1367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Arial" panose="020B0604020202020204" pitchFamily="34" charset="0"/>
                <a:cs typeface="Arial" panose="020B0604020202020204" pitchFamily="34" charset="0"/>
              </a:rPr>
              <a:t>Mother and Baby homes</a:t>
            </a:r>
          </a:p>
        </p:txBody>
      </p:sp>
      <p:sp>
        <p:nvSpPr>
          <p:cNvPr id="3" name="Subtitle 2"/>
          <p:cNvSpPr>
            <a:spLocks noGrp="1"/>
          </p:cNvSpPr>
          <p:nvPr>
            <p:ph type="subTitle" idx="1"/>
          </p:nvPr>
        </p:nvSpPr>
        <p:spPr>
          <a:xfrm>
            <a:off x="1524000" y="4477900"/>
            <a:ext cx="9144000" cy="1655762"/>
          </a:xfrm>
        </p:spPr>
        <p:txBody>
          <a:bodyPr vert="horz" lIns="91440" tIns="45720" rIns="91440" bIns="45720" rtlCol="0" anchor="t">
            <a:normAutofit/>
          </a:bodyPr>
          <a:lstStyle/>
          <a:p>
            <a:r>
              <a:rPr lang="en-US" b="1" dirty="0">
                <a:latin typeface="Arial" panose="020B0604020202020204" pitchFamily="34" charset="0"/>
                <a:cs typeface="Arial" panose="020B0604020202020204" pitchFamily="34" charset="0"/>
              </a:rPr>
              <a:t>Junior Cycle History</a:t>
            </a:r>
          </a:p>
          <a:p>
            <a:r>
              <a:rPr lang="en-US" b="1" dirty="0">
                <a:latin typeface="Arial" panose="020B0604020202020204" pitchFamily="34" charset="0"/>
                <a:cs typeface="Arial" panose="020B0604020202020204" pitchFamily="34" charset="0"/>
              </a:rPr>
              <a:t>Unit 3</a:t>
            </a:r>
          </a:p>
        </p:txBody>
      </p:sp>
      <p:pic>
        <p:nvPicPr>
          <p:cNvPr id="4" name="Picture 4">
            <a:extLst>
              <a:ext uri="{FF2B5EF4-FFF2-40B4-BE49-F238E27FC236}">
                <a16:creationId xmlns:a16="http://schemas.microsoft.com/office/drawing/2014/main" id="{4F67D582-AB98-6707-2794-66DE383B397C}"/>
              </a:ext>
            </a:extLst>
          </p:cNvPr>
          <p:cNvPicPr>
            <a:picLocks noChangeAspect="1"/>
          </p:cNvPicPr>
          <p:nvPr/>
        </p:nvPicPr>
        <p:blipFill>
          <a:blip r:embed="rId3"/>
          <a:stretch>
            <a:fillRect/>
          </a:stretch>
        </p:blipFill>
        <p:spPr>
          <a:xfrm>
            <a:off x="1527504" y="3512906"/>
            <a:ext cx="9100240" cy="260309"/>
          </a:xfrm>
          <a:prstGeom prst="rect">
            <a:avLst/>
          </a:prstGeom>
        </p:spPr>
      </p:pic>
      <p:pic>
        <p:nvPicPr>
          <p:cNvPr id="6" name="Picture 6">
            <a:extLst>
              <a:ext uri="{FF2B5EF4-FFF2-40B4-BE49-F238E27FC236}">
                <a16:creationId xmlns:a16="http://schemas.microsoft.com/office/drawing/2014/main" id="{58006C53-B555-1DFE-E689-2FDA745CB8EA}"/>
              </a:ext>
            </a:extLst>
          </p:cNvPr>
          <p:cNvPicPr>
            <a:picLocks noChangeAspect="1"/>
          </p:cNvPicPr>
          <p:nvPr/>
        </p:nvPicPr>
        <p:blipFill>
          <a:blip r:embed="rId4"/>
          <a:stretch>
            <a:fillRect/>
          </a:stretch>
        </p:blipFill>
        <p:spPr>
          <a:xfrm>
            <a:off x="1527503" y="3776744"/>
            <a:ext cx="9144000" cy="714649"/>
          </a:xfrm>
          <a:prstGeom prst="rect">
            <a:avLst/>
          </a:prstGeom>
        </p:spPr>
      </p:pic>
    </p:spTree>
    <p:extLst>
      <p:ext uri="{BB962C8B-B14F-4D97-AF65-F5344CB8AC3E}">
        <p14:creationId xmlns:p14="http://schemas.microsoft.com/office/powerpoint/2010/main" val="3543821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9F95B8-ED9E-08FD-33F3-E65A070D5481}"/>
              </a:ext>
            </a:extLst>
          </p:cNvPr>
          <p:cNvSpPr txBox="1"/>
          <p:nvPr/>
        </p:nvSpPr>
        <p:spPr>
          <a:xfrm>
            <a:off x="832066" y="1505743"/>
            <a:ext cx="10445533" cy="317009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Better a thousand times that these children should remain…where they would learn a craft and be under the control of sympathetic sisters than they should be put to the shame that might be theirs…in the hard world outside, where they would learn their origin before they had been given the opportunity to outlive it and to form their character…</a:t>
            </a:r>
          </a:p>
          <a:p>
            <a:r>
              <a:rPr lang="en-GB" sz="2000" dirty="0">
                <a:latin typeface="Arial" panose="020B0604020202020204" pitchFamily="34" charset="0"/>
                <a:cs typeface="Arial" panose="020B0604020202020204" pitchFamily="34" charset="0"/>
              </a:rPr>
              <a:t>…these little mites … will have to start [life] with a heavy handicap. That handicap should be lessened as much as it is humanly possible to lessen it. Their care is a grave responsibility, and one cannot but feel unbounded admiration for these wonderful, motherly nuns, who know every child by name…</a:t>
            </a:r>
          </a:p>
          <a:p>
            <a:endParaRPr lang="fr-FR" sz="2000" dirty="0">
              <a:latin typeface="Arial" panose="020B0604020202020204" pitchFamily="34" charset="0"/>
              <a:cs typeface="Arial" panose="020B0604020202020204" pitchFamily="34" charset="0"/>
            </a:endParaRPr>
          </a:p>
          <a:p>
            <a:r>
              <a:rPr lang="fr-FR" sz="2000" dirty="0">
                <a:highlight>
                  <a:srgbClr val="EBF4E9"/>
                </a:highlight>
                <a:latin typeface="Arial" panose="020B0604020202020204" pitchFamily="34" charset="0"/>
                <a:cs typeface="Arial" panose="020B0604020202020204" pitchFamily="34" charset="0"/>
              </a:rPr>
              <a:t>Connacht Tribune, 28 June 1924</a:t>
            </a:r>
            <a:endParaRPr lang="en-GB" sz="2000" dirty="0">
              <a:highlight>
                <a:srgbClr val="EBF4E9"/>
              </a:highlight>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5C86287F-5A67-9D3D-B7E2-CB5DEB1B7DF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8: Alternative</a:t>
            </a:r>
          </a:p>
        </p:txBody>
      </p:sp>
      <p:pic>
        <p:nvPicPr>
          <p:cNvPr id="7" name="Picture 6" descr="Shape, square&#10;&#10;Description automatically generated">
            <a:extLst>
              <a:ext uri="{FF2B5EF4-FFF2-40B4-BE49-F238E27FC236}">
                <a16:creationId xmlns:a16="http://schemas.microsoft.com/office/drawing/2014/main" id="{89E809DE-1F9E-CCB0-358D-D55DCB2706BD}"/>
              </a:ext>
            </a:extLst>
          </p:cNvPr>
          <p:cNvPicPr>
            <a:picLocks noChangeAspect="1"/>
          </p:cNvPicPr>
          <p:nvPr/>
        </p:nvPicPr>
        <p:blipFill>
          <a:blip r:embed="rId3"/>
          <a:stretch>
            <a:fillRect/>
          </a:stretch>
        </p:blipFill>
        <p:spPr>
          <a:xfrm>
            <a:off x="853090" y="1101073"/>
            <a:ext cx="10525583" cy="93061"/>
          </a:xfrm>
          <a:prstGeom prst="rect">
            <a:avLst/>
          </a:prstGeom>
        </p:spPr>
      </p:pic>
      <p:sp>
        <p:nvSpPr>
          <p:cNvPr id="2" name="TextBox 1">
            <a:extLst>
              <a:ext uri="{FF2B5EF4-FFF2-40B4-BE49-F238E27FC236}">
                <a16:creationId xmlns:a16="http://schemas.microsoft.com/office/drawing/2014/main" id="{F79CA43E-ABA5-D3C3-936B-B8A180C90C8D}"/>
              </a:ext>
            </a:extLst>
          </p:cNvPr>
          <p:cNvSpPr txBox="1"/>
          <p:nvPr/>
        </p:nvSpPr>
        <p:spPr>
          <a:xfrm>
            <a:off x="889732" y="5379740"/>
            <a:ext cx="10445533" cy="923330"/>
          </a:xfrm>
          <a:prstGeom prst="rect">
            <a:avLst/>
          </a:prstGeom>
          <a:solidFill>
            <a:srgbClr val="EBF4E9"/>
          </a:solidFill>
        </p:spPr>
        <p:txBody>
          <a:bodyPr wrap="square">
            <a:spAutoFit/>
          </a:bodyPr>
          <a:lstStyle/>
          <a:p>
            <a:r>
              <a:rPr lang="en-GB" dirty="0">
                <a:latin typeface="Arial" panose="020B0604020202020204" pitchFamily="34" charset="0"/>
                <a:cs typeface="Arial" panose="020B0604020202020204" pitchFamily="34" charset="0"/>
              </a:rPr>
              <a:t>1924 Connacht Tribune report "Children of Misfortune: How they are dealt with in Co. Galway", University of Galway, Asset Id 13866, Archival Record Id TOHP, </a:t>
            </a:r>
            <a:r>
              <a:rPr lang="en-GB" dirty="0">
                <a:latin typeface="Arial" panose="020B0604020202020204" pitchFamily="34" charset="0"/>
                <a:cs typeface="Arial" panose="020B0604020202020204" pitchFamily="34" charset="0"/>
                <a:hlinkClick r:id="rId4"/>
              </a:rPr>
              <a:t>https://digital.library.universityofgalway.ie/p/ms/asset/13866</a:t>
            </a:r>
            <a:r>
              <a:rPr lang="en-GB"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00925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746D8EE-E3D0-9A59-EC37-8114279940B1}"/>
              </a:ext>
            </a:extLst>
          </p:cNvPr>
          <p:cNvSpPr/>
          <p:nvPr/>
        </p:nvSpPr>
        <p:spPr>
          <a:xfrm>
            <a:off x="883668" y="1894933"/>
            <a:ext cx="10463999" cy="4316397"/>
          </a:xfrm>
          <a:custGeom>
            <a:avLst/>
            <a:gdLst>
              <a:gd name="connsiteX0" fmla="*/ 0 w 10463999"/>
              <a:gd name="connsiteY0" fmla="*/ 719414 h 4316397"/>
              <a:gd name="connsiteX1" fmla="*/ 719414 w 10463999"/>
              <a:gd name="connsiteY1" fmla="*/ 0 h 4316397"/>
              <a:gd name="connsiteX2" fmla="*/ 1012732 w 10463999"/>
              <a:gd name="connsiteY2" fmla="*/ 0 h 4316397"/>
              <a:gd name="connsiteX3" fmla="*/ 1306050 w 10463999"/>
              <a:gd name="connsiteY3" fmla="*/ 0 h 4316397"/>
              <a:gd name="connsiteX4" fmla="*/ 1779872 w 10463999"/>
              <a:gd name="connsiteY4" fmla="*/ 0 h 4316397"/>
              <a:gd name="connsiteX5" fmla="*/ 2434196 w 10463999"/>
              <a:gd name="connsiteY5" fmla="*/ 0 h 4316397"/>
              <a:gd name="connsiteX6" fmla="*/ 2727515 w 10463999"/>
              <a:gd name="connsiteY6" fmla="*/ 0 h 4316397"/>
              <a:gd name="connsiteX7" fmla="*/ 3291588 w 10463999"/>
              <a:gd name="connsiteY7" fmla="*/ 0 h 4316397"/>
              <a:gd name="connsiteX8" fmla="*/ 3765409 w 10463999"/>
              <a:gd name="connsiteY8" fmla="*/ 0 h 4316397"/>
              <a:gd name="connsiteX9" fmla="*/ 4239231 w 10463999"/>
              <a:gd name="connsiteY9" fmla="*/ 0 h 4316397"/>
              <a:gd name="connsiteX10" fmla="*/ 4532549 w 10463999"/>
              <a:gd name="connsiteY10" fmla="*/ 0 h 4316397"/>
              <a:gd name="connsiteX11" fmla="*/ 4916119 w 10463999"/>
              <a:gd name="connsiteY11" fmla="*/ 0 h 4316397"/>
              <a:gd name="connsiteX12" fmla="*/ 5209437 w 10463999"/>
              <a:gd name="connsiteY12" fmla="*/ 0 h 4316397"/>
              <a:gd name="connsiteX13" fmla="*/ 5954013 w 10463999"/>
              <a:gd name="connsiteY13" fmla="*/ 0 h 4316397"/>
              <a:gd name="connsiteX14" fmla="*/ 6427835 w 10463999"/>
              <a:gd name="connsiteY14" fmla="*/ 0 h 4316397"/>
              <a:gd name="connsiteX15" fmla="*/ 6721153 w 10463999"/>
              <a:gd name="connsiteY15" fmla="*/ 0 h 4316397"/>
              <a:gd name="connsiteX16" fmla="*/ 7375478 w 10463999"/>
              <a:gd name="connsiteY16" fmla="*/ 0 h 4316397"/>
              <a:gd name="connsiteX17" fmla="*/ 7849299 w 10463999"/>
              <a:gd name="connsiteY17" fmla="*/ 0 h 4316397"/>
              <a:gd name="connsiteX18" fmla="*/ 8503624 w 10463999"/>
              <a:gd name="connsiteY18" fmla="*/ 0 h 4316397"/>
              <a:gd name="connsiteX19" fmla="*/ 8887194 w 10463999"/>
              <a:gd name="connsiteY19" fmla="*/ 0 h 4316397"/>
              <a:gd name="connsiteX20" fmla="*/ 9744585 w 10463999"/>
              <a:gd name="connsiteY20" fmla="*/ 0 h 4316397"/>
              <a:gd name="connsiteX21" fmla="*/ 10463999 w 10463999"/>
              <a:gd name="connsiteY21" fmla="*/ 719414 h 4316397"/>
              <a:gd name="connsiteX22" fmla="*/ 10463999 w 10463999"/>
              <a:gd name="connsiteY22" fmla="*/ 1352479 h 4316397"/>
              <a:gd name="connsiteX23" fmla="*/ 10463999 w 10463999"/>
              <a:gd name="connsiteY23" fmla="*/ 1899217 h 4316397"/>
              <a:gd name="connsiteX24" fmla="*/ 10463999 w 10463999"/>
              <a:gd name="connsiteY24" fmla="*/ 2388404 h 4316397"/>
              <a:gd name="connsiteX25" fmla="*/ 10463999 w 10463999"/>
              <a:gd name="connsiteY25" fmla="*/ 2877591 h 4316397"/>
              <a:gd name="connsiteX26" fmla="*/ 10463999 w 10463999"/>
              <a:gd name="connsiteY26" fmla="*/ 3596983 h 4316397"/>
              <a:gd name="connsiteX27" fmla="*/ 9744585 w 10463999"/>
              <a:gd name="connsiteY27" fmla="*/ 4316397 h 4316397"/>
              <a:gd name="connsiteX28" fmla="*/ 9090260 w 10463999"/>
              <a:gd name="connsiteY28" fmla="*/ 4316397 h 4316397"/>
              <a:gd name="connsiteX29" fmla="*/ 8435935 w 10463999"/>
              <a:gd name="connsiteY29" fmla="*/ 4316397 h 4316397"/>
              <a:gd name="connsiteX30" fmla="*/ 7962114 w 10463999"/>
              <a:gd name="connsiteY30" fmla="*/ 4316397 h 4316397"/>
              <a:gd name="connsiteX31" fmla="*/ 7488292 w 10463999"/>
              <a:gd name="connsiteY31" fmla="*/ 4316397 h 4316397"/>
              <a:gd name="connsiteX32" fmla="*/ 7104722 w 10463999"/>
              <a:gd name="connsiteY32" fmla="*/ 4316397 h 4316397"/>
              <a:gd name="connsiteX33" fmla="*/ 6540649 w 10463999"/>
              <a:gd name="connsiteY33" fmla="*/ 4316397 h 4316397"/>
              <a:gd name="connsiteX34" fmla="*/ 5796073 w 10463999"/>
              <a:gd name="connsiteY34" fmla="*/ 4316397 h 4316397"/>
              <a:gd name="connsiteX35" fmla="*/ 5502755 w 10463999"/>
              <a:gd name="connsiteY35" fmla="*/ 4316397 h 4316397"/>
              <a:gd name="connsiteX36" fmla="*/ 5209437 w 10463999"/>
              <a:gd name="connsiteY36" fmla="*/ 4316397 h 4316397"/>
              <a:gd name="connsiteX37" fmla="*/ 4825867 w 10463999"/>
              <a:gd name="connsiteY37" fmla="*/ 4316397 h 4316397"/>
              <a:gd name="connsiteX38" fmla="*/ 4442297 w 10463999"/>
              <a:gd name="connsiteY38" fmla="*/ 4316397 h 4316397"/>
              <a:gd name="connsiteX39" fmla="*/ 4058727 w 10463999"/>
              <a:gd name="connsiteY39" fmla="*/ 4316397 h 4316397"/>
              <a:gd name="connsiteX40" fmla="*/ 3675158 w 10463999"/>
              <a:gd name="connsiteY40" fmla="*/ 4316397 h 4316397"/>
              <a:gd name="connsiteX41" fmla="*/ 3020833 w 10463999"/>
              <a:gd name="connsiteY41" fmla="*/ 4316397 h 4316397"/>
              <a:gd name="connsiteX42" fmla="*/ 2637263 w 10463999"/>
              <a:gd name="connsiteY42" fmla="*/ 4316397 h 4316397"/>
              <a:gd name="connsiteX43" fmla="*/ 2163441 w 10463999"/>
              <a:gd name="connsiteY43" fmla="*/ 4316397 h 4316397"/>
              <a:gd name="connsiteX44" fmla="*/ 1509116 w 10463999"/>
              <a:gd name="connsiteY44" fmla="*/ 4316397 h 4316397"/>
              <a:gd name="connsiteX45" fmla="*/ 719414 w 10463999"/>
              <a:gd name="connsiteY45" fmla="*/ 4316397 h 4316397"/>
              <a:gd name="connsiteX46" fmla="*/ 0 w 10463999"/>
              <a:gd name="connsiteY46" fmla="*/ 3596983 h 4316397"/>
              <a:gd name="connsiteX47" fmla="*/ 0 w 10463999"/>
              <a:gd name="connsiteY47" fmla="*/ 2963918 h 4316397"/>
              <a:gd name="connsiteX48" fmla="*/ 0 w 10463999"/>
              <a:gd name="connsiteY48" fmla="*/ 2388404 h 4316397"/>
              <a:gd name="connsiteX49" fmla="*/ 0 w 10463999"/>
              <a:gd name="connsiteY49" fmla="*/ 1812890 h 4316397"/>
              <a:gd name="connsiteX50" fmla="*/ 0 w 10463999"/>
              <a:gd name="connsiteY50" fmla="*/ 719414 h 4316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463999" h="4316397" extrusionOk="0">
                <a:moveTo>
                  <a:pt x="0" y="719414"/>
                </a:moveTo>
                <a:cubicBezTo>
                  <a:pt x="48911" y="279286"/>
                  <a:pt x="256956" y="-16464"/>
                  <a:pt x="719414" y="0"/>
                </a:cubicBezTo>
                <a:cubicBezTo>
                  <a:pt x="835670" y="-17378"/>
                  <a:pt x="895123" y="15695"/>
                  <a:pt x="1012732" y="0"/>
                </a:cubicBezTo>
                <a:cubicBezTo>
                  <a:pt x="1130341" y="-15695"/>
                  <a:pt x="1222447" y="10454"/>
                  <a:pt x="1306050" y="0"/>
                </a:cubicBezTo>
                <a:cubicBezTo>
                  <a:pt x="1389653" y="-10454"/>
                  <a:pt x="1548072" y="41993"/>
                  <a:pt x="1779872" y="0"/>
                </a:cubicBezTo>
                <a:cubicBezTo>
                  <a:pt x="2011672" y="-41993"/>
                  <a:pt x="2146389" y="46177"/>
                  <a:pt x="2434196" y="0"/>
                </a:cubicBezTo>
                <a:cubicBezTo>
                  <a:pt x="2722003" y="-46177"/>
                  <a:pt x="2591740" y="16788"/>
                  <a:pt x="2727515" y="0"/>
                </a:cubicBezTo>
                <a:cubicBezTo>
                  <a:pt x="2863290" y="-16788"/>
                  <a:pt x="3013779" y="30820"/>
                  <a:pt x="3291588" y="0"/>
                </a:cubicBezTo>
                <a:cubicBezTo>
                  <a:pt x="3569397" y="-30820"/>
                  <a:pt x="3573460" y="21551"/>
                  <a:pt x="3765409" y="0"/>
                </a:cubicBezTo>
                <a:cubicBezTo>
                  <a:pt x="3957358" y="-21551"/>
                  <a:pt x="4054223" y="28977"/>
                  <a:pt x="4239231" y="0"/>
                </a:cubicBezTo>
                <a:cubicBezTo>
                  <a:pt x="4424239" y="-28977"/>
                  <a:pt x="4417379" y="3392"/>
                  <a:pt x="4532549" y="0"/>
                </a:cubicBezTo>
                <a:cubicBezTo>
                  <a:pt x="4647719" y="-3392"/>
                  <a:pt x="4735120" y="9254"/>
                  <a:pt x="4916119" y="0"/>
                </a:cubicBezTo>
                <a:cubicBezTo>
                  <a:pt x="5097118" y="-9254"/>
                  <a:pt x="5126372" y="24957"/>
                  <a:pt x="5209437" y="0"/>
                </a:cubicBezTo>
                <a:cubicBezTo>
                  <a:pt x="5292502" y="-24957"/>
                  <a:pt x="5614653" y="59829"/>
                  <a:pt x="5954013" y="0"/>
                </a:cubicBezTo>
                <a:cubicBezTo>
                  <a:pt x="6293373" y="-59829"/>
                  <a:pt x="6286915" y="19130"/>
                  <a:pt x="6427835" y="0"/>
                </a:cubicBezTo>
                <a:cubicBezTo>
                  <a:pt x="6568755" y="-19130"/>
                  <a:pt x="6589815" y="22052"/>
                  <a:pt x="6721153" y="0"/>
                </a:cubicBezTo>
                <a:cubicBezTo>
                  <a:pt x="6852491" y="-22052"/>
                  <a:pt x="7212549" y="70590"/>
                  <a:pt x="7375478" y="0"/>
                </a:cubicBezTo>
                <a:cubicBezTo>
                  <a:pt x="7538408" y="-70590"/>
                  <a:pt x="7648387" y="52134"/>
                  <a:pt x="7849299" y="0"/>
                </a:cubicBezTo>
                <a:cubicBezTo>
                  <a:pt x="8050211" y="-52134"/>
                  <a:pt x="8304736" y="25645"/>
                  <a:pt x="8503624" y="0"/>
                </a:cubicBezTo>
                <a:cubicBezTo>
                  <a:pt x="8702513" y="-25645"/>
                  <a:pt x="8734658" y="6604"/>
                  <a:pt x="8887194" y="0"/>
                </a:cubicBezTo>
                <a:cubicBezTo>
                  <a:pt x="9039730" y="-6604"/>
                  <a:pt x="9519504" y="81187"/>
                  <a:pt x="9744585" y="0"/>
                </a:cubicBezTo>
                <a:cubicBezTo>
                  <a:pt x="10105180" y="30572"/>
                  <a:pt x="10407390" y="253963"/>
                  <a:pt x="10463999" y="719414"/>
                </a:cubicBezTo>
                <a:cubicBezTo>
                  <a:pt x="10483137" y="944281"/>
                  <a:pt x="10441800" y="1059902"/>
                  <a:pt x="10463999" y="1352479"/>
                </a:cubicBezTo>
                <a:cubicBezTo>
                  <a:pt x="10486198" y="1645057"/>
                  <a:pt x="10454642" y="1755815"/>
                  <a:pt x="10463999" y="1899217"/>
                </a:cubicBezTo>
                <a:cubicBezTo>
                  <a:pt x="10473356" y="2042619"/>
                  <a:pt x="10433309" y="2193826"/>
                  <a:pt x="10463999" y="2388404"/>
                </a:cubicBezTo>
                <a:cubicBezTo>
                  <a:pt x="10494689" y="2582982"/>
                  <a:pt x="10412822" y="2637795"/>
                  <a:pt x="10463999" y="2877591"/>
                </a:cubicBezTo>
                <a:cubicBezTo>
                  <a:pt x="10515176" y="3117387"/>
                  <a:pt x="10381395" y="3264418"/>
                  <a:pt x="10463999" y="3596983"/>
                </a:cubicBezTo>
                <a:cubicBezTo>
                  <a:pt x="10494910" y="4011133"/>
                  <a:pt x="10203956" y="4342760"/>
                  <a:pt x="9744585" y="4316397"/>
                </a:cubicBezTo>
                <a:cubicBezTo>
                  <a:pt x="9423034" y="4353275"/>
                  <a:pt x="9273433" y="4249235"/>
                  <a:pt x="9090260" y="4316397"/>
                </a:cubicBezTo>
                <a:cubicBezTo>
                  <a:pt x="8907088" y="4383559"/>
                  <a:pt x="8711309" y="4269069"/>
                  <a:pt x="8435935" y="4316397"/>
                </a:cubicBezTo>
                <a:cubicBezTo>
                  <a:pt x="8160561" y="4363725"/>
                  <a:pt x="8083944" y="4305224"/>
                  <a:pt x="7962114" y="4316397"/>
                </a:cubicBezTo>
                <a:cubicBezTo>
                  <a:pt x="7840284" y="4327570"/>
                  <a:pt x="7668021" y="4308476"/>
                  <a:pt x="7488292" y="4316397"/>
                </a:cubicBezTo>
                <a:cubicBezTo>
                  <a:pt x="7308563" y="4324318"/>
                  <a:pt x="7212021" y="4301517"/>
                  <a:pt x="7104722" y="4316397"/>
                </a:cubicBezTo>
                <a:cubicBezTo>
                  <a:pt x="6997423" y="4331277"/>
                  <a:pt x="6812764" y="4271953"/>
                  <a:pt x="6540649" y="4316397"/>
                </a:cubicBezTo>
                <a:cubicBezTo>
                  <a:pt x="6268534" y="4360841"/>
                  <a:pt x="5991752" y="4249721"/>
                  <a:pt x="5796073" y="4316397"/>
                </a:cubicBezTo>
                <a:cubicBezTo>
                  <a:pt x="5600394" y="4383073"/>
                  <a:pt x="5591991" y="4307542"/>
                  <a:pt x="5502755" y="4316397"/>
                </a:cubicBezTo>
                <a:cubicBezTo>
                  <a:pt x="5413519" y="4325252"/>
                  <a:pt x="5291904" y="4308112"/>
                  <a:pt x="5209437" y="4316397"/>
                </a:cubicBezTo>
                <a:cubicBezTo>
                  <a:pt x="5126970" y="4324682"/>
                  <a:pt x="4956326" y="4300533"/>
                  <a:pt x="4825867" y="4316397"/>
                </a:cubicBezTo>
                <a:cubicBezTo>
                  <a:pt x="4695408" y="4332261"/>
                  <a:pt x="4542162" y="4293925"/>
                  <a:pt x="4442297" y="4316397"/>
                </a:cubicBezTo>
                <a:cubicBezTo>
                  <a:pt x="4342432" y="4338869"/>
                  <a:pt x="4168894" y="4277823"/>
                  <a:pt x="4058727" y="4316397"/>
                </a:cubicBezTo>
                <a:cubicBezTo>
                  <a:pt x="3948560" y="4354971"/>
                  <a:pt x="3814862" y="4315931"/>
                  <a:pt x="3675158" y="4316397"/>
                </a:cubicBezTo>
                <a:cubicBezTo>
                  <a:pt x="3535454" y="4316863"/>
                  <a:pt x="3192992" y="4238516"/>
                  <a:pt x="3020833" y="4316397"/>
                </a:cubicBezTo>
                <a:cubicBezTo>
                  <a:pt x="2848674" y="4394278"/>
                  <a:pt x="2781523" y="4292789"/>
                  <a:pt x="2637263" y="4316397"/>
                </a:cubicBezTo>
                <a:cubicBezTo>
                  <a:pt x="2493003" y="4340005"/>
                  <a:pt x="2364206" y="4315182"/>
                  <a:pt x="2163441" y="4316397"/>
                </a:cubicBezTo>
                <a:cubicBezTo>
                  <a:pt x="1962676" y="4317612"/>
                  <a:pt x="1688044" y="4238666"/>
                  <a:pt x="1509116" y="4316397"/>
                </a:cubicBezTo>
                <a:cubicBezTo>
                  <a:pt x="1330188" y="4394128"/>
                  <a:pt x="1103045" y="4261780"/>
                  <a:pt x="719414" y="4316397"/>
                </a:cubicBezTo>
                <a:cubicBezTo>
                  <a:pt x="366471" y="4318594"/>
                  <a:pt x="-45378" y="3988793"/>
                  <a:pt x="0" y="3596983"/>
                </a:cubicBezTo>
                <a:cubicBezTo>
                  <a:pt x="-12284" y="3360839"/>
                  <a:pt x="46421" y="3118724"/>
                  <a:pt x="0" y="2963918"/>
                </a:cubicBezTo>
                <a:cubicBezTo>
                  <a:pt x="-46421" y="2809113"/>
                  <a:pt x="1884" y="2515024"/>
                  <a:pt x="0" y="2388404"/>
                </a:cubicBezTo>
                <a:cubicBezTo>
                  <a:pt x="-1884" y="2261784"/>
                  <a:pt x="4573" y="1974774"/>
                  <a:pt x="0" y="1812890"/>
                </a:cubicBezTo>
                <a:cubicBezTo>
                  <a:pt x="-4573" y="1651006"/>
                  <a:pt x="114514" y="1097183"/>
                  <a:pt x="0" y="719414"/>
                </a:cubicBezTo>
                <a:close/>
              </a:path>
            </a:pathLst>
          </a:custGeom>
          <a:noFill/>
          <a:ln w="38100">
            <a:solidFill>
              <a:srgbClr val="92D050"/>
            </a:solidFill>
            <a:prstDash val="dash"/>
            <a:extLst>
              <a:ext uri="{C807C97D-BFC1-408E-A445-0C87EB9F89A2}">
                <ask:lineSketchStyleProps xmlns:ask="http://schemas.microsoft.com/office/drawing/2018/sketchyshapes" sd="1825056982">
                  <a:prstGeom prst="round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id="{86EBF3B8-A783-1F0D-202B-4E241D4F76EE}"/>
              </a:ext>
            </a:extLst>
          </p:cNvPr>
          <p:cNvSpPr txBox="1"/>
          <p:nvPr/>
        </p:nvSpPr>
        <p:spPr>
          <a:xfrm>
            <a:off x="1021492" y="2939347"/>
            <a:ext cx="10165492" cy="1938992"/>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
                <a:srgbClr val="147437"/>
              </a:buClr>
              <a:buSzTx/>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Read our Brave Space Agreement</a:t>
            </a: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well is </a:t>
            </a:r>
            <a:r>
              <a:rPr lang="en-GB" sz="2400" dirty="0">
                <a:solidFill>
                  <a:prstClr val="black"/>
                </a:solidFill>
                <a:latin typeface="Arial" panose="020B0604020202020204" pitchFamily="34" charset="0"/>
                <a:cs typeface="Arial" panose="020B0604020202020204" pitchFamily="34" charset="0"/>
              </a:rPr>
              <a:t>each of the items in our Agreement working for us?</a:t>
            </a: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Do we need to delete, change or add anything? Why?</a:t>
            </a:r>
          </a:p>
        </p:txBody>
      </p:sp>
      <p:sp>
        <p:nvSpPr>
          <p:cNvPr id="7" name="Title 1">
            <a:extLst>
              <a:ext uri="{FF2B5EF4-FFF2-40B4-BE49-F238E27FC236}">
                <a16:creationId xmlns:a16="http://schemas.microsoft.com/office/drawing/2014/main" id="{5E92CFDF-2365-0EDE-360E-F4D7D2A8C12B}"/>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9: Revisiting our Brave Space</a:t>
            </a:r>
          </a:p>
        </p:txBody>
      </p:sp>
      <p:pic>
        <p:nvPicPr>
          <p:cNvPr id="8" name="Picture 7" descr="Shape, square&#10;&#10;Description automatically generated">
            <a:extLst>
              <a:ext uri="{FF2B5EF4-FFF2-40B4-BE49-F238E27FC236}">
                <a16:creationId xmlns:a16="http://schemas.microsoft.com/office/drawing/2014/main" id="{536C4B31-DCFD-998A-8C3C-D109920925AD}"/>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1528376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34"/>
          <p:cNvSpPr txBox="1">
            <a:spLocks noGrp="1"/>
          </p:cNvSpPr>
          <p:nvPr>
            <p:ph type="body" idx="1"/>
          </p:nvPr>
        </p:nvSpPr>
        <p:spPr>
          <a:xfrm>
            <a:off x="474886" y="678323"/>
            <a:ext cx="11485622" cy="5898005"/>
          </a:xfrm>
          <a:prstGeom prst="rect">
            <a:avLst/>
          </a:prstGeom>
          <a:noFill/>
          <a:ln>
            <a:noFill/>
          </a:ln>
        </p:spPr>
        <p:txBody>
          <a:bodyPr spcFirstLastPara="1" wrap="square" lIns="91425" tIns="46800" rIns="270000" bIns="0" anchor="t" anchorCtr="0">
            <a:normAutofit/>
          </a:bodyPr>
          <a:lstStyle/>
          <a:p>
            <a:pPr marL="0" lvl="0" indent="0" algn="l" rtl="0">
              <a:lnSpc>
                <a:spcPct val="90000"/>
              </a:lnSpc>
              <a:spcBef>
                <a:spcPts val="0"/>
              </a:spcBef>
              <a:spcAft>
                <a:spcPts val="0"/>
              </a:spcAft>
              <a:buNone/>
            </a:pPr>
            <a:r>
              <a:rPr lang="en-IE" dirty="0">
                <a:latin typeface="Arial" panose="020B0604020202020204" pitchFamily="34" charset="0"/>
                <a:cs typeface="Arial" panose="020B0604020202020204" pitchFamily="34" charset="0"/>
              </a:rPr>
              <a:t>If you are affected by any of the issues in this unit, and need support, come to me after class, talk to a trusted friend or adult and/or contact: </a:t>
            </a:r>
          </a:p>
          <a:p>
            <a:pPr marL="0" lvl="0" indent="0" algn="l" rtl="0">
              <a:lnSpc>
                <a:spcPct val="90000"/>
              </a:lnSpc>
              <a:spcBef>
                <a:spcPts val="0"/>
              </a:spcBef>
              <a:spcAft>
                <a:spcPts val="0"/>
              </a:spcAft>
              <a:buNone/>
            </a:pPr>
            <a:endParaRPr lang="en-IE" sz="1400" dirty="0">
              <a:latin typeface="Arial" panose="020B0604020202020204" pitchFamily="34" charset="0"/>
              <a:cs typeface="Arial" panose="020B0604020202020204" pitchFamily="34" charset="0"/>
            </a:endParaRPr>
          </a:p>
          <a:p>
            <a:pPr marL="0" lvl="0" indent="0" algn="l" rtl="0">
              <a:lnSpc>
                <a:spcPct val="100000"/>
              </a:lnSpc>
              <a:spcBef>
                <a:spcPts val="1200"/>
              </a:spcBef>
              <a:spcAft>
                <a:spcPts val="0"/>
              </a:spcAft>
              <a:buClr>
                <a:schemeClr val="dk1"/>
              </a:buClr>
              <a:buSzPts val="1100"/>
              <a:buFont typeface="Arial"/>
              <a:buNone/>
            </a:pPr>
            <a:r>
              <a:rPr lang="en-IE" sz="2000" b="1" dirty="0">
                <a:solidFill>
                  <a:srgbClr val="000000"/>
                </a:solidFill>
                <a:highlight>
                  <a:srgbClr val="FFFFFF"/>
                </a:highlight>
                <a:latin typeface="Arial" panose="020B0604020202020204" pitchFamily="34" charset="0"/>
                <a:cs typeface="Arial" panose="020B0604020202020204" pitchFamily="34" charset="0"/>
              </a:rPr>
              <a:t>Adoption Rights Alliance: </a:t>
            </a:r>
            <a:r>
              <a:rPr lang="en-IE" sz="2000" dirty="0">
                <a:solidFill>
                  <a:srgbClr val="000000"/>
                </a:solidFill>
                <a:highlight>
                  <a:srgbClr val="FFFFFF"/>
                </a:highlight>
                <a:latin typeface="Arial" panose="020B0604020202020204" pitchFamily="34" charset="0"/>
                <a:cs typeface="Arial" panose="020B0604020202020204" pitchFamily="34" charset="0"/>
                <a:hlinkClick r:id="rId3"/>
              </a:rPr>
              <a:t>www.facebook.com/AdoptionRightsAllianceIreland/</a:t>
            </a:r>
            <a:r>
              <a:rPr lang="en-IE" sz="2000" dirty="0">
                <a:solidFill>
                  <a:srgbClr val="000000"/>
                </a:solidFill>
                <a:highlight>
                  <a:srgbClr val="FFFFFF"/>
                </a:highlight>
                <a:latin typeface="Arial" panose="020B0604020202020204" pitchFamily="34" charset="0"/>
                <a:cs typeface="Arial" panose="020B0604020202020204" pitchFamily="34" charset="0"/>
              </a:rPr>
              <a:t> </a:t>
            </a:r>
          </a:p>
          <a:p>
            <a:pPr marL="0" lvl="0" indent="0" algn="l" rtl="0">
              <a:lnSpc>
                <a:spcPct val="100000"/>
              </a:lnSpc>
              <a:spcBef>
                <a:spcPts val="1200"/>
              </a:spcBef>
              <a:spcAft>
                <a:spcPts val="0"/>
              </a:spcAft>
              <a:buClr>
                <a:schemeClr val="dk1"/>
              </a:buClr>
              <a:buSzPts val="1100"/>
              <a:buFont typeface="Arial"/>
              <a:buNone/>
            </a:pPr>
            <a:endParaRPr lang="en-IE" sz="20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100000"/>
              </a:lnSpc>
              <a:spcBef>
                <a:spcPts val="1200"/>
              </a:spcBef>
              <a:spcAft>
                <a:spcPts val="0"/>
              </a:spcAft>
              <a:buClr>
                <a:schemeClr val="dk1"/>
              </a:buClr>
              <a:buSzPts val="1100"/>
              <a:buFont typeface="Arial"/>
              <a:buNone/>
            </a:pPr>
            <a:r>
              <a:rPr lang="en-IE" sz="2000" b="1" dirty="0" err="1">
                <a:solidFill>
                  <a:srgbClr val="000000"/>
                </a:solidFill>
                <a:highlight>
                  <a:srgbClr val="FFFFFF"/>
                </a:highlight>
                <a:latin typeface="Arial" panose="020B0604020202020204" pitchFamily="34" charset="0"/>
                <a:cs typeface="Arial" panose="020B0604020202020204" pitchFamily="34" charset="0"/>
              </a:rPr>
              <a:t>Barnardos</a:t>
            </a:r>
            <a:r>
              <a:rPr lang="en-IE" sz="2000" b="1" dirty="0">
                <a:solidFill>
                  <a:srgbClr val="000000"/>
                </a:solidFill>
                <a:highlight>
                  <a:srgbClr val="FFFFFF"/>
                </a:highlight>
                <a:latin typeface="Arial" panose="020B0604020202020204" pitchFamily="34" charset="0"/>
                <a:cs typeface="Arial" panose="020B0604020202020204" pitchFamily="34" charset="0"/>
              </a:rPr>
              <a:t> Origins, Post Adoption and Bereavement Services: </a:t>
            </a:r>
            <a:r>
              <a:rPr lang="en-IE" sz="2000" dirty="0">
                <a:latin typeface="Arial" panose="020B0604020202020204" pitchFamily="34" charset="0"/>
                <a:cs typeface="Arial" panose="020B0604020202020204" pitchFamily="34" charset="0"/>
                <a:hlinkClick r:id="rId4"/>
              </a:rPr>
              <a:t>www.barnardos.ie</a:t>
            </a:r>
            <a:r>
              <a:rPr lang="en-IE" sz="2000" dirty="0">
                <a:latin typeface="Arial" panose="020B0604020202020204" pitchFamily="34" charset="0"/>
                <a:cs typeface="Arial" panose="020B0604020202020204" pitchFamily="34" charset="0"/>
              </a:rPr>
              <a:t> </a:t>
            </a:r>
            <a:endParaRPr lang="en-IE" sz="2000" dirty="0">
              <a:solidFill>
                <a:srgbClr val="000000"/>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endParaRPr lang="en-IE" sz="2000" b="1" dirty="0">
              <a:solidFill>
                <a:srgbClr val="000000"/>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endParaRPr lang="en-IE" sz="2000" b="1" dirty="0">
              <a:solidFill>
                <a:srgbClr val="000000"/>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E" sz="2000" b="1" dirty="0">
                <a:solidFill>
                  <a:srgbClr val="000000"/>
                </a:solidFill>
                <a:latin typeface="Arial" panose="020B0604020202020204" pitchFamily="34" charset="0"/>
                <a:cs typeface="Arial" panose="020B0604020202020204" pitchFamily="34" charset="0"/>
              </a:rPr>
              <a:t>Samaritans: </a:t>
            </a:r>
            <a:r>
              <a:rPr lang="en-IE" sz="2000" dirty="0">
                <a:latin typeface="Arial" panose="020B0604020202020204" pitchFamily="34" charset="0"/>
                <a:cs typeface="Arial" panose="020B0604020202020204" pitchFamily="34" charset="0"/>
                <a:hlinkClick r:id="rId5"/>
              </a:rPr>
              <a:t>www.samaritans.org</a:t>
            </a:r>
            <a:r>
              <a:rPr lang="en-IE" sz="2000" dirty="0">
                <a:latin typeface="Arial" panose="020B0604020202020204" pitchFamily="34" charset="0"/>
                <a:cs typeface="Arial" panose="020B0604020202020204" pitchFamily="34" charset="0"/>
              </a:rPr>
              <a:t>  </a:t>
            </a:r>
          </a:p>
          <a:p>
            <a:pPr marL="0" lvl="0" indent="0" algn="l" rtl="0">
              <a:lnSpc>
                <a:spcPct val="100000"/>
              </a:lnSpc>
              <a:spcBef>
                <a:spcPts val="0"/>
              </a:spcBef>
              <a:spcAft>
                <a:spcPts val="0"/>
              </a:spcAft>
              <a:buNone/>
            </a:pPr>
            <a:r>
              <a:rPr lang="en-IE" sz="2000" dirty="0">
                <a:solidFill>
                  <a:srgbClr val="000000"/>
                </a:solidFill>
                <a:latin typeface="Arial" panose="020B0604020202020204" pitchFamily="34" charset="0"/>
                <a:cs typeface="Arial" panose="020B0604020202020204" pitchFamily="34" charset="0"/>
              </a:rPr>
              <a:t>Phone</a:t>
            </a:r>
            <a:r>
              <a:rPr lang="en-IE" sz="2000">
                <a:solidFill>
                  <a:srgbClr val="000000"/>
                </a:solidFill>
                <a:latin typeface="Arial" panose="020B0604020202020204" pitchFamily="34" charset="0"/>
                <a:cs typeface="Arial" panose="020B0604020202020204" pitchFamily="34" charset="0"/>
              </a:rPr>
              <a:t>:  116 </a:t>
            </a:r>
            <a:r>
              <a:rPr lang="en-IE" sz="2000" dirty="0">
                <a:solidFill>
                  <a:srgbClr val="000000"/>
                </a:solidFill>
                <a:latin typeface="Arial" panose="020B0604020202020204" pitchFamily="34" charset="0"/>
                <a:cs typeface="Arial" panose="020B0604020202020204" pitchFamily="34" charset="0"/>
              </a:rPr>
              <a:t>123</a:t>
            </a:r>
          </a:p>
          <a:p>
            <a:pPr marL="0" lvl="0" indent="0" algn="l" rtl="0">
              <a:lnSpc>
                <a:spcPct val="100000"/>
              </a:lnSpc>
              <a:spcBef>
                <a:spcPts val="0"/>
              </a:spcBef>
              <a:spcAft>
                <a:spcPts val="0"/>
              </a:spcAft>
              <a:buNone/>
            </a:pPr>
            <a:endParaRPr lang="en-IE" sz="2000" b="1" dirty="0">
              <a:solidFill>
                <a:srgbClr val="000000"/>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endParaRPr lang="en-IE" sz="2000" b="1" dirty="0">
              <a:solidFill>
                <a:srgbClr val="000000"/>
              </a:solidFill>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E" sz="2000" b="1" dirty="0">
                <a:solidFill>
                  <a:srgbClr val="000000"/>
                </a:solidFill>
                <a:latin typeface="Arial" panose="020B0604020202020204" pitchFamily="34" charset="0"/>
                <a:cs typeface="Arial" panose="020B0604020202020204" pitchFamily="34" charset="0"/>
              </a:rPr>
              <a:t>Childline: </a:t>
            </a:r>
            <a:r>
              <a:rPr lang="en-IE" sz="2000" dirty="0">
                <a:solidFill>
                  <a:srgbClr val="000000"/>
                </a:solidFill>
                <a:latin typeface="Arial" panose="020B0604020202020204" pitchFamily="34" charset="0"/>
                <a:cs typeface="Arial" panose="020B0604020202020204" pitchFamily="34" charset="0"/>
                <a:hlinkClick r:id="rId6"/>
              </a:rPr>
              <a:t>www.childline.ie</a:t>
            </a:r>
            <a:r>
              <a:rPr lang="en-IE" sz="2000" dirty="0">
                <a:solidFill>
                  <a:srgbClr val="000000"/>
                </a:solidFill>
                <a:latin typeface="Arial" panose="020B0604020202020204" pitchFamily="34" charset="0"/>
                <a:cs typeface="Arial" panose="020B0604020202020204" pitchFamily="34" charset="0"/>
              </a:rPr>
              <a:t>  </a:t>
            </a:r>
          </a:p>
          <a:p>
            <a:pPr marL="0" lvl="0" indent="0" algn="l" rtl="0">
              <a:lnSpc>
                <a:spcPct val="100000"/>
              </a:lnSpc>
              <a:spcBef>
                <a:spcPts val="0"/>
              </a:spcBef>
              <a:spcAft>
                <a:spcPts val="0"/>
              </a:spcAft>
              <a:buNone/>
            </a:pPr>
            <a:r>
              <a:rPr lang="en-IE" sz="2000" dirty="0">
                <a:solidFill>
                  <a:srgbClr val="000000"/>
                </a:solidFill>
                <a:latin typeface="Arial" panose="020B0604020202020204" pitchFamily="34" charset="0"/>
                <a:cs typeface="Arial" panose="020B0604020202020204" pitchFamily="34" charset="0"/>
              </a:rPr>
              <a:t>Phone: </a:t>
            </a:r>
            <a:r>
              <a:rPr lang="en-IE" sz="2000" dirty="0">
                <a:solidFill>
                  <a:srgbClr val="000000"/>
                </a:solidFill>
                <a:highlight>
                  <a:srgbClr val="FFFFFF"/>
                </a:highlight>
                <a:latin typeface="Arial" panose="020B0604020202020204" pitchFamily="34" charset="0"/>
                <a:cs typeface="Arial" panose="020B0604020202020204" pitchFamily="34" charset="0"/>
              </a:rPr>
              <a:t> 1800 66 66 66</a:t>
            </a:r>
          </a:p>
          <a:p>
            <a:pPr marL="0" lvl="0" indent="0" algn="l" rtl="0">
              <a:lnSpc>
                <a:spcPct val="100000"/>
              </a:lnSpc>
              <a:spcBef>
                <a:spcPts val="0"/>
              </a:spcBef>
              <a:spcAft>
                <a:spcPts val="0"/>
              </a:spcAft>
              <a:buNone/>
            </a:pPr>
            <a:endParaRPr lang="en-IE" sz="20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endParaRPr lang="en-IE" sz="20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E" sz="2000" b="1" dirty="0">
                <a:solidFill>
                  <a:srgbClr val="000000"/>
                </a:solidFill>
                <a:highlight>
                  <a:srgbClr val="FFFFFF"/>
                </a:highlight>
                <a:latin typeface="Arial" panose="020B0604020202020204" pitchFamily="34" charset="0"/>
                <a:cs typeface="Arial" panose="020B0604020202020204" pitchFamily="34" charset="0"/>
              </a:rPr>
              <a:t>Jigsaw: </a:t>
            </a:r>
            <a:r>
              <a:rPr lang="en-IE" sz="2000" dirty="0">
                <a:solidFill>
                  <a:srgbClr val="000000"/>
                </a:solidFill>
                <a:highlight>
                  <a:srgbClr val="FFFFFF"/>
                </a:highlight>
                <a:latin typeface="Arial" panose="020B0604020202020204" pitchFamily="34" charset="0"/>
                <a:cs typeface="Arial" panose="020B0604020202020204" pitchFamily="34" charset="0"/>
                <a:hlinkClick r:id="rId7"/>
              </a:rPr>
              <a:t>www.jigsaw.ie</a:t>
            </a:r>
            <a:r>
              <a:rPr lang="en-IE" sz="2000" dirty="0">
                <a:solidFill>
                  <a:srgbClr val="000000"/>
                </a:solidFill>
                <a:highlight>
                  <a:srgbClr val="FFFFFF"/>
                </a:highlight>
                <a:latin typeface="Arial" panose="020B0604020202020204" pitchFamily="34" charset="0"/>
                <a:cs typeface="Arial" panose="020B0604020202020204" pitchFamily="34" charset="0"/>
              </a:rPr>
              <a:t> </a:t>
            </a:r>
          </a:p>
          <a:p>
            <a:pPr marL="0" lvl="0" indent="0" algn="l" rtl="0">
              <a:lnSpc>
                <a:spcPct val="115000"/>
              </a:lnSpc>
              <a:spcBef>
                <a:spcPts val="0"/>
              </a:spcBef>
              <a:spcAft>
                <a:spcPts val="0"/>
              </a:spcAft>
              <a:buNone/>
            </a:pPr>
            <a:endParaRPr sz="1900" b="1" dirty="0">
              <a:highlight>
                <a:srgbClr val="FFFFFF"/>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2990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9F95B8-ED9E-08FD-33F3-E65A070D5481}"/>
              </a:ext>
            </a:extLst>
          </p:cNvPr>
          <p:cNvSpPr txBox="1"/>
          <p:nvPr/>
        </p:nvSpPr>
        <p:spPr>
          <a:xfrm>
            <a:off x="873233" y="1780087"/>
            <a:ext cx="10445533" cy="4524315"/>
          </a:xfrm>
          <a:prstGeom prst="rect">
            <a:avLst/>
          </a:prstGeom>
          <a:noFill/>
          <a:ln>
            <a:solidFill>
              <a:srgbClr val="EBF4E9"/>
            </a:solidFill>
          </a:ln>
          <a:effectLst/>
        </p:spPr>
        <p:txBody>
          <a:bodyPr wrap="square" rtlCol="0">
            <a:spAutoFit/>
          </a:bodyPr>
          <a:lstStyle/>
          <a:p>
            <a:r>
              <a:rPr lang="en-GB" sz="2400" b="1" dirty="0">
                <a:solidFill>
                  <a:srgbClr val="92D050"/>
                </a:solidFill>
                <a:latin typeface="Arial" panose="020B0604020202020204" pitchFamily="34" charset="0"/>
                <a:cs typeface="Arial" panose="020B0604020202020204" pitchFamily="34" charset="0"/>
              </a:rPr>
              <a:t>WHAT? </a:t>
            </a:r>
            <a:r>
              <a:rPr lang="en-GB" sz="2400" dirty="0">
                <a:latin typeface="Arial" panose="020B0604020202020204" pitchFamily="34" charset="0"/>
                <a:cs typeface="Arial" panose="020B0604020202020204" pitchFamily="34" charset="0"/>
              </a:rPr>
              <a:t>What have I learned (about, to think, to do)? </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dirty="0">
                <a:solidFill>
                  <a:srgbClr val="92D050"/>
                </a:solidFill>
                <a:latin typeface="Arial" panose="020B0604020202020204" pitchFamily="34" charset="0"/>
                <a:cs typeface="Arial" panose="020B0604020202020204" pitchFamily="34" charset="0"/>
              </a:rPr>
              <a:t>SO WHAT? </a:t>
            </a:r>
            <a:r>
              <a:rPr lang="en-GB" sz="2400" dirty="0">
                <a:latin typeface="Arial" panose="020B0604020202020204" pitchFamily="34" charset="0"/>
                <a:cs typeface="Arial" panose="020B0604020202020204" pitchFamily="34" charset="0"/>
              </a:rPr>
              <a:t>Why is this learning important?</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dirty="0">
                <a:solidFill>
                  <a:srgbClr val="92D050"/>
                </a:solidFill>
                <a:latin typeface="Arial" panose="020B0604020202020204" pitchFamily="34" charset="0"/>
                <a:cs typeface="Arial" panose="020B0604020202020204" pitchFamily="34" charset="0"/>
              </a:rPr>
              <a:t>NOW WHAT? </a:t>
            </a:r>
            <a:r>
              <a:rPr lang="en-GB" sz="2400" dirty="0">
                <a:latin typeface="Arial" panose="020B0604020202020204" pitchFamily="34" charset="0"/>
                <a:cs typeface="Arial" panose="020B0604020202020204" pitchFamily="34" charset="0"/>
              </a:rPr>
              <a:t>How can I use or apply what I have learned in my own life?</a:t>
            </a:r>
          </a:p>
          <a:p>
            <a:endParaRPr lang="en-GB" sz="2400" dirty="0">
              <a:highlight>
                <a:srgbClr val="EBF4E9"/>
              </a:highlight>
              <a:latin typeface="Arial" panose="020B0604020202020204" pitchFamily="34" charset="0"/>
              <a:cs typeface="Arial" panose="020B0604020202020204" pitchFamily="34" charset="0"/>
            </a:endParaRPr>
          </a:p>
          <a:p>
            <a:endParaRPr lang="en-GB" sz="2400" dirty="0">
              <a:highlight>
                <a:srgbClr val="EBF4E9"/>
              </a:highlight>
              <a:latin typeface="Arial" panose="020B0604020202020204" pitchFamily="34" charset="0"/>
              <a:cs typeface="Arial" panose="020B0604020202020204" pitchFamily="34" charset="0"/>
            </a:endParaRPr>
          </a:p>
          <a:p>
            <a:endParaRPr lang="en-GB" sz="2400" dirty="0">
              <a:highlight>
                <a:srgbClr val="EBF4E9"/>
              </a:highlight>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F015C492-CB82-8EAB-6F66-3C500DB56D41}"/>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10: What? So what? Now what?</a:t>
            </a:r>
          </a:p>
        </p:txBody>
      </p:sp>
      <p:pic>
        <p:nvPicPr>
          <p:cNvPr id="6" name="Picture 5" descr="Shape, square&#10;&#10;Description automatically generated">
            <a:extLst>
              <a:ext uri="{FF2B5EF4-FFF2-40B4-BE49-F238E27FC236}">
                <a16:creationId xmlns:a16="http://schemas.microsoft.com/office/drawing/2014/main" id="{BD573382-80A3-EBB3-1DF4-A57C8704B60C}"/>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403877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46B542B-F0A7-3370-58C4-1DF91778248C}"/>
              </a:ext>
            </a:extLst>
          </p:cNvPr>
          <p:cNvGraphicFramePr>
            <a:graphicFrameLocks noGrp="1"/>
          </p:cNvGraphicFramePr>
          <p:nvPr>
            <p:extLst>
              <p:ext uri="{D42A27DB-BD31-4B8C-83A1-F6EECF244321}">
                <p14:modId xmlns:p14="http://schemas.microsoft.com/office/powerpoint/2010/main" val="3235574610"/>
              </p:ext>
            </p:extLst>
          </p:nvPr>
        </p:nvGraphicFramePr>
        <p:xfrm>
          <a:off x="842578" y="1474075"/>
          <a:ext cx="10494577" cy="4063247"/>
        </p:xfrm>
        <a:graphic>
          <a:graphicData uri="http://schemas.openxmlformats.org/drawingml/2006/table">
            <a:tbl>
              <a:tblPr firstRow="1" firstCol="1" lastRow="1" lastCol="1" bandRow="1" bandCol="1">
                <a:tableStyleId>{5C22544A-7EE6-4342-B048-85BDC9FD1C3A}</a:tableStyleId>
              </a:tblPr>
              <a:tblGrid>
                <a:gridCol w="657678">
                  <a:extLst>
                    <a:ext uri="{9D8B030D-6E8A-4147-A177-3AD203B41FA5}">
                      <a16:colId xmlns:a16="http://schemas.microsoft.com/office/drawing/2014/main" val="2999478016"/>
                    </a:ext>
                  </a:extLst>
                </a:gridCol>
                <a:gridCol w="1182076">
                  <a:extLst>
                    <a:ext uri="{9D8B030D-6E8A-4147-A177-3AD203B41FA5}">
                      <a16:colId xmlns:a16="http://schemas.microsoft.com/office/drawing/2014/main" val="2857633840"/>
                    </a:ext>
                  </a:extLst>
                </a:gridCol>
                <a:gridCol w="2766385">
                  <a:extLst>
                    <a:ext uri="{9D8B030D-6E8A-4147-A177-3AD203B41FA5}">
                      <a16:colId xmlns:a16="http://schemas.microsoft.com/office/drawing/2014/main" val="992399321"/>
                    </a:ext>
                  </a:extLst>
                </a:gridCol>
                <a:gridCol w="5888438">
                  <a:extLst>
                    <a:ext uri="{9D8B030D-6E8A-4147-A177-3AD203B41FA5}">
                      <a16:colId xmlns:a16="http://schemas.microsoft.com/office/drawing/2014/main" val="358161753"/>
                    </a:ext>
                  </a:extLst>
                </a:gridCol>
              </a:tblGrid>
              <a:tr h="398620">
                <a:tc>
                  <a:txBody>
                    <a:bodyPr/>
                    <a:lstStyle/>
                    <a:p>
                      <a:pPr marL="50165" lvl="0" algn="l" fontAlgn="ctr">
                        <a:lnSpc>
                          <a:spcPct val="100000"/>
                        </a:lnSpc>
                        <a:spcBef>
                          <a:spcPts val="5"/>
                        </a:spcBef>
                        <a:spcAft>
                          <a:spcPts val="0"/>
                        </a:spcAft>
                        <a:buNone/>
                      </a:pPr>
                      <a:r>
                        <a:rPr lang="en-US" sz="1600" b="1" i="0" spc="-20" dirty="0">
                          <a:solidFill>
                            <a:schemeClr val="bg1"/>
                          </a:solidFill>
                          <a:effectLst/>
                          <a:latin typeface="Arial" panose="020B0604020202020204" pitchFamily="34" charset="0"/>
                          <a:cs typeface="Arial" panose="020B0604020202020204" pitchFamily="34" charset="0"/>
                        </a:rPr>
                        <a:t>Slide</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fontAlgn="ctr">
                        <a:lnSpc>
                          <a:spcPct val="100000"/>
                        </a:lnSpc>
                        <a:spcBef>
                          <a:spcPts val="405"/>
                        </a:spcBef>
                        <a:spcAft>
                          <a:spcPts val="0"/>
                        </a:spcAft>
                        <a:buNone/>
                      </a:pPr>
                      <a:r>
                        <a:rPr lang="en-US" sz="1600" b="1" i="0" dirty="0">
                          <a:solidFill>
                            <a:schemeClr val="bg1"/>
                          </a:solidFill>
                          <a:effectLst/>
                          <a:latin typeface="Arial" panose="020B0604020202020204" pitchFamily="34" charset="0"/>
                          <a:cs typeface="Arial" panose="020B0604020202020204" pitchFamily="34" charset="0"/>
                        </a:rPr>
                        <a:t>Activity No</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fontAlgn="ctr">
                        <a:lnSpc>
                          <a:spcPct val="100000"/>
                        </a:lnSpc>
                        <a:spcBef>
                          <a:spcPts val="405"/>
                        </a:spcBef>
                        <a:spcAft>
                          <a:spcPts val="0"/>
                        </a:spcAft>
                        <a:buNone/>
                      </a:pPr>
                      <a:r>
                        <a:rPr lang="en-US" sz="1600" b="1" i="0" dirty="0">
                          <a:solidFill>
                            <a:schemeClr val="bg1"/>
                          </a:solidFill>
                          <a:effectLst/>
                          <a:latin typeface="Arial" panose="020B0604020202020204" pitchFamily="34" charset="0"/>
                          <a:cs typeface="Arial" panose="020B0604020202020204" pitchFamily="34" charset="0"/>
                        </a:rPr>
                        <a:t>Activity Name</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a:solidFill>
                        <a:srgbClr val="147437"/>
                      </a:solidFill>
                    </a:lnB>
                    <a:solidFill>
                      <a:srgbClr val="147437"/>
                    </a:solidFill>
                  </a:tcPr>
                </a:tc>
                <a:tc>
                  <a:txBody>
                    <a:bodyPr/>
                    <a:lstStyle/>
                    <a:p>
                      <a:pPr marL="44450" marR="0" lvl="0" indent="0" algn="l" defTabSz="914400" rtl="0" eaLnBrk="1" fontAlgn="ctr" latinLnBrk="0" hangingPunct="1">
                        <a:lnSpc>
                          <a:spcPct val="100000"/>
                        </a:lnSpc>
                        <a:spcBef>
                          <a:spcPts val="405"/>
                        </a:spcBef>
                        <a:spcAft>
                          <a:spcPts val="0"/>
                        </a:spcAft>
                        <a:buClrTx/>
                        <a:buSzTx/>
                        <a:buFontTx/>
                        <a:buNone/>
                        <a:tabLst/>
                        <a:defRPr/>
                      </a:pPr>
                      <a:r>
                        <a:rPr lang="en-US" sz="1600" b="1" i="0" dirty="0">
                          <a:solidFill>
                            <a:schemeClr val="bg1"/>
                          </a:solidFill>
                          <a:effectLst/>
                          <a:latin typeface="Arial" panose="020B0604020202020204" pitchFamily="34" charset="0"/>
                          <a:cs typeface="Arial" panose="020B0604020202020204" pitchFamily="34" charset="0"/>
                        </a:rPr>
                        <a:t>Description</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solidFill>
                      <a:srgbClr val="147437"/>
                    </a:solidFill>
                  </a:tcPr>
                </a:tc>
                <a:extLst>
                  <a:ext uri="{0D108BD9-81ED-4DB2-BD59-A6C34878D82A}">
                    <a16:rowId xmlns:a16="http://schemas.microsoft.com/office/drawing/2014/main" val="1063308803"/>
                  </a:ext>
                </a:extLst>
              </a:tr>
              <a:tr h="269471">
                <a:tc>
                  <a:txBody>
                    <a:bodyPr/>
                    <a:lstStyle/>
                    <a:p>
                      <a:pPr algn="l">
                        <a:lnSpc>
                          <a:spcPct val="100000"/>
                        </a:lnSpc>
                      </a:pPr>
                      <a:r>
                        <a:rPr lang="en-US" sz="1400" b="0" i="0" dirty="0">
                          <a:solidFill>
                            <a:srgbClr val="147437"/>
                          </a:solidFill>
                          <a:effectLst/>
                          <a:latin typeface="Arial" panose="020B0604020202020204" pitchFamily="34" charset="0"/>
                          <a:cs typeface="Arial" panose="020B0604020202020204" pitchFamily="34" charset="0"/>
                        </a:rPr>
                        <a:t>3</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marR="83820" algn="l">
                        <a:lnSpc>
                          <a:spcPct val="100000"/>
                        </a:lnSpc>
                        <a:spcBef>
                          <a:spcPts val="405"/>
                        </a:spcBef>
                        <a:spcAft>
                          <a:spcPts val="0"/>
                        </a:spcAft>
                      </a:pPr>
                      <a:r>
                        <a:rPr lang="en-US" sz="1400" b="0" i="0" dirty="0">
                          <a:solidFill>
                            <a:schemeClr val="tx1"/>
                          </a:solidFill>
                          <a:effectLst/>
                          <a:latin typeface="Arial" panose="020B0604020202020204" pitchFamily="34" charset="0"/>
                          <a:cs typeface="Arial" panose="020B0604020202020204" pitchFamily="34" charset="0"/>
                        </a:rPr>
                        <a:t>1</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lvl="0" algn="l">
                        <a:lnSpc>
                          <a:spcPct val="100000"/>
                        </a:lnSpc>
                        <a:spcBef>
                          <a:spcPts val="405"/>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Julia’s life</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lvl="0" algn="l">
                        <a:lnSpc>
                          <a:spcPct val="100000"/>
                        </a:lnSpc>
                        <a:spcBef>
                          <a:spcPts val="405"/>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Profile of a child/servant who lived in Tuam Mother and Baby home (teacher input, small group work)</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74074852"/>
                  </a:ext>
                </a:extLst>
              </a:tr>
              <a:tr h="269471">
                <a:tc>
                  <a:txBody>
                    <a:bodyPr/>
                    <a:lstStyle/>
                    <a:p>
                      <a:pPr algn="l">
                        <a:lnSpc>
                          <a:spcPct val="100000"/>
                        </a:lnSpc>
                      </a:pPr>
                      <a:r>
                        <a:rPr lang="en-US" sz="1400" b="0" i="0" dirty="0">
                          <a:solidFill>
                            <a:srgbClr val="147437"/>
                          </a:solidFill>
                          <a:effectLst/>
                          <a:latin typeface="Arial" panose="020B0604020202020204" pitchFamily="34" charset="0"/>
                          <a:cs typeface="Arial" panose="020B0604020202020204" pitchFamily="34" charset="0"/>
                        </a:rPr>
                        <a:t>4</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marR="154940" algn="l">
                        <a:lnSpc>
                          <a:spcPct val="100000"/>
                        </a:lnSpc>
                        <a:spcBef>
                          <a:spcPts val="510"/>
                        </a:spcBef>
                        <a:spcAft>
                          <a:spcPts val="0"/>
                        </a:spcAft>
                      </a:pPr>
                      <a:r>
                        <a:rPr lang="en-US" sz="1400" b="0" i="0" dirty="0">
                          <a:solidFill>
                            <a:schemeClr val="tx1"/>
                          </a:solidFill>
                          <a:effectLst/>
                          <a:latin typeface="Arial" panose="020B0604020202020204" pitchFamily="34" charset="0"/>
                          <a:cs typeface="Arial" panose="020B0604020202020204" pitchFamily="34" charset="0"/>
                        </a:rPr>
                        <a:t>2</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history</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history as a source of evidence (teacher input, pair work)</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563924854"/>
                  </a:ext>
                </a:extLst>
              </a:tr>
              <a:tr h="269471">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5</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3</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Work experience</a:t>
                      </a:r>
                      <a:r>
                        <a:rPr lang="en-US" sz="1400" b="0" i="0" dirty="0">
                          <a:solidFill>
                            <a:srgbClr val="147437"/>
                          </a:solidFill>
                          <a:effectLst/>
                          <a:latin typeface="Arial" panose="020B0604020202020204" pitchFamily="34" charset="0"/>
                          <a:cs typeface="Arial" panose="020B0604020202020204" pitchFamily="34" charset="0"/>
                        </a:rPr>
                        <a:t>*</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testimony of what it was like to work in the Tuam home </a:t>
                      </a:r>
                      <a:br>
                        <a:rPr lang="en-US" sz="1400" b="0" i="0" dirty="0">
                          <a:solidFill>
                            <a:schemeClr val="tx1"/>
                          </a:solidFill>
                          <a:effectLst/>
                          <a:latin typeface="Arial" panose="020B0604020202020204" pitchFamily="34" charset="0"/>
                          <a:cs typeface="Arial" panose="020B0604020202020204" pitchFamily="34" charset="0"/>
                        </a:rPr>
                      </a:br>
                      <a:r>
                        <a:rPr lang="en-US" sz="1400" b="0" i="0" dirty="0">
                          <a:solidFill>
                            <a:schemeClr val="tx1"/>
                          </a:solidFill>
                          <a:effectLst/>
                          <a:latin typeface="Arial" panose="020B0604020202020204" pitchFamily="34" charset="0"/>
                          <a:cs typeface="Arial" panose="020B0604020202020204" pitchFamily="34" charset="0"/>
                        </a:rPr>
                        <a:t>(small group work, whole class discussion)</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944890819"/>
                  </a:ext>
                </a:extLst>
              </a:tr>
              <a:tr h="269471">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6</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4</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A mothers’ day</a:t>
                      </a:r>
                      <a:r>
                        <a:rPr lang="en-US" sz="1400" b="0" i="0" dirty="0">
                          <a:solidFill>
                            <a:srgbClr val="147437"/>
                          </a:solidFill>
                          <a:effectLst/>
                          <a:latin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testimony about life for women in the Tuam home (teacher input, whole class discussion, small group work)</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030258074"/>
                  </a:ext>
                </a:extLst>
              </a:tr>
              <a:tr h="269471">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7</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5 </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School perspectives</a:t>
                      </a:r>
                      <a:r>
                        <a:rPr lang="en-US" sz="1400" b="0" i="0" dirty="0">
                          <a:solidFill>
                            <a:srgbClr val="147437"/>
                          </a:solidFill>
                          <a:effectLst/>
                          <a:latin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testimony of the school experiences of children from the Tuam home (small group work)</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534905086"/>
                  </a:ext>
                </a:extLst>
              </a:tr>
              <a:tr h="252249">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8</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6</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“…like a jail”?</a:t>
                      </a:r>
                      <a:r>
                        <a:rPr lang="en-US" sz="1400" b="0" i="0" dirty="0">
                          <a:solidFill>
                            <a:srgbClr val="147437"/>
                          </a:solidFill>
                          <a:effectLst/>
                          <a:latin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testimony about what life was like for children in the Tuam home </a:t>
                      </a:r>
                      <a:br>
                        <a:rPr lang="en-US" sz="1400" b="0" i="0" dirty="0">
                          <a:solidFill>
                            <a:schemeClr val="tx1"/>
                          </a:solidFill>
                          <a:effectLst/>
                          <a:latin typeface="Arial" panose="020B0604020202020204" pitchFamily="34" charset="0"/>
                          <a:cs typeface="Arial" panose="020B0604020202020204" pitchFamily="34" charset="0"/>
                        </a:rPr>
                      </a:br>
                      <a:r>
                        <a:rPr lang="en-US" sz="1400" b="0" i="0" dirty="0">
                          <a:solidFill>
                            <a:schemeClr val="tx1"/>
                          </a:solidFill>
                          <a:effectLst/>
                          <a:latin typeface="Arial" panose="020B0604020202020204" pitchFamily="34" charset="0"/>
                          <a:cs typeface="Arial" panose="020B0604020202020204" pitchFamily="34" charset="0"/>
                        </a:rPr>
                        <a:t>(pair work, whole class discussion)</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325868550"/>
                  </a:ext>
                </a:extLst>
              </a:tr>
              <a:tr h="175637">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9</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7</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The real world</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Oral testimony about leaving the Tuam home (pair work, teacher input)</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673522768"/>
                  </a:ext>
                </a:extLst>
              </a:tr>
              <a:tr h="0">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10</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8</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Alternative</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Societal attitudes to the religious orders and children born outside of marriage (pair work, whole class discussion)</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185469777"/>
                  </a:ext>
                </a:extLst>
              </a:tr>
              <a:tr h="310738">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11</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9</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Revisiting our Brave Space</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Opportunity to edit our Brave Space Agreement (whole class discussion)</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850819944"/>
                  </a:ext>
                </a:extLst>
              </a:tr>
              <a:tr h="310738">
                <a:tc>
                  <a:txBody>
                    <a:bodyPr/>
                    <a:lstStyle/>
                    <a:p>
                      <a:pPr lvl="0" algn="l">
                        <a:lnSpc>
                          <a:spcPct val="100000"/>
                        </a:lnSpc>
                        <a:buNone/>
                      </a:pPr>
                      <a:r>
                        <a:rPr lang="en-US" sz="1400" b="0" i="0" dirty="0">
                          <a:solidFill>
                            <a:srgbClr val="147437"/>
                          </a:solidFill>
                          <a:effectLst/>
                          <a:latin typeface="Arial" panose="020B0604020202020204" pitchFamily="34" charset="0"/>
                          <a:cs typeface="Arial" panose="020B0604020202020204" pitchFamily="34" charset="0"/>
                        </a:rPr>
                        <a:t>13</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10</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What? So what? Now what? </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a:lnSpc>
                          <a:spcPct val="100000"/>
                        </a:lnSpc>
                        <a:spcBef>
                          <a:spcPts val="509"/>
                        </a:spcBef>
                        <a:spcAft>
                          <a:spcPts val="0"/>
                        </a:spcAft>
                        <a:buNone/>
                      </a:pPr>
                      <a:r>
                        <a:rPr lang="en-US" sz="1400" b="0" i="0" dirty="0">
                          <a:solidFill>
                            <a:schemeClr val="tx1"/>
                          </a:solidFill>
                          <a:effectLst/>
                          <a:latin typeface="Arial" panose="020B0604020202020204" pitchFamily="34" charset="0"/>
                          <a:cs typeface="Arial" panose="020B0604020202020204" pitchFamily="34" charset="0"/>
                        </a:rPr>
                        <a:t>Reflection (individual work)</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65783009"/>
                  </a:ext>
                </a:extLst>
              </a:tr>
            </a:tbl>
          </a:graphicData>
        </a:graphic>
      </p:graphicFrame>
      <p:sp>
        <p:nvSpPr>
          <p:cNvPr id="7" name="Title 1">
            <a:extLst>
              <a:ext uri="{FF2B5EF4-FFF2-40B4-BE49-F238E27FC236}">
                <a16:creationId xmlns:a16="http://schemas.microsoft.com/office/drawing/2014/main" id="{2550D92E-BF68-4EF4-1AD6-FB2C15679468}"/>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Unit 3: Outline</a:t>
            </a:r>
          </a:p>
        </p:txBody>
      </p:sp>
      <p:pic>
        <p:nvPicPr>
          <p:cNvPr id="8" name="Picture 6" descr="Shape, square&#10;&#10;Description automatically generated">
            <a:extLst>
              <a:ext uri="{FF2B5EF4-FFF2-40B4-BE49-F238E27FC236}">
                <a16:creationId xmlns:a16="http://schemas.microsoft.com/office/drawing/2014/main" id="{8467C957-F002-BF5B-1FD4-ABE7DE6C91D4}"/>
              </a:ext>
            </a:extLst>
          </p:cNvPr>
          <p:cNvPicPr>
            <a:picLocks noChangeAspect="1"/>
          </p:cNvPicPr>
          <p:nvPr/>
        </p:nvPicPr>
        <p:blipFill>
          <a:blip r:embed="rId3"/>
          <a:stretch>
            <a:fillRect/>
          </a:stretch>
        </p:blipFill>
        <p:spPr>
          <a:xfrm>
            <a:off x="853090" y="1101073"/>
            <a:ext cx="10525583" cy="93061"/>
          </a:xfrm>
          <a:prstGeom prst="rect">
            <a:avLst/>
          </a:prstGeom>
        </p:spPr>
      </p:pic>
      <p:sp>
        <p:nvSpPr>
          <p:cNvPr id="3" name="Right Brace 2">
            <a:extLst>
              <a:ext uri="{FF2B5EF4-FFF2-40B4-BE49-F238E27FC236}">
                <a16:creationId xmlns:a16="http://schemas.microsoft.com/office/drawing/2014/main" id="{DB6AA007-E6F1-A495-0FDE-88EE43026960}"/>
              </a:ext>
            </a:extLst>
          </p:cNvPr>
          <p:cNvSpPr/>
          <p:nvPr/>
        </p:nvSpPr>
        <p:spPr>
          <a:xfrm>
            <a:off x="6533837" y="5613235"/>
            <a:ext cx="316302" cy="1155626"/>
          </a:xfrm>
          <a:prstGeom prst="rightBrace">
            <a:avLst/>
          </a:prstGeom>
          <a:ln>
            <a:solidFill>
              <a:srgbClr val="29A94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TextBox 8">
            <a:extLst>
              <a:ext uri="{FF2B5EF4-FFF2-40B4-BE49-F238E27FC236}">
                <a16:creationId xmlns:a16="http://schemas.microsoft.com/office/drawing/2014/main" id="{D912AC89-37F3-1637-9952-94073E6BC6D7}"/>
              </a:ext>
            </a:extLst>
          </p:cNvPr>
          <p:cNvSpPr txBox="1"/>
          <p:nvPr/>
        </p:nvSpPr>
        <p:spPr>
          <a:xfrm>
            <a:off x="6975895" y="6047677"/>
            <a:ext cx="3485072"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Teacher preparation required</a:t>
            </a:r>
          </a:p>
        </p:txBody>
      </p:sp>
      <p:graphicFrame>
        <p:nvGraphicFramePr>
          <p:cNvPr id="10" name="Table 9">
            <a:extLst>
              <a:ext uri="{FF2B5EF4-FFF2-40B4-BE49-F238E27FC236}">
                <a16:creationId xmlns:a16="http://schemas.microsoft.com/office/drawing/2014/main" id="{3E6705EE-E305-699B-C4FF-6A7DD915E10B}"/>
              </a:ext>
            </a:extLst>
          </p:cNvPr>
          <p:cNvGraphicFramePr>
            <a:graphicFrameLocks noGrp="1"/>
          </p:cNvGraphicFramePr>
          <p:nvPr>
            <p:extLst>
              <p:ext uri="{D42A27DB-BD31-4B8C-83A1-F6EECF244321}">
                <p14:modId xmlns:p14="http://schemas.microsoft.com/office/powerpoint/2010/main" val="2493762371"/>
              </p:ext>
            </p:extLst>
          </p:nvPr>
        </p:nvGraphicFramePr>
        <p:xfrm>
          <a:off x="838200" y="5607354"/>
          <a:ext cx="5695637" cy="1219200"/>
        </p:xfrm>
        <a:graphic>
          <a:graphicData uri="http://schemas.openxmlformats.org/drawingml/2006/table">
            <a:tbl>
              <a:tblPr firstRow="1" bandRow="1">
                <a:tableStyleId>{2D5ABB26-0587-4C30-8999-92F81FD0307C}</a:tableStyleId>
              </a:tblPr>
              <a:tblGrid>
                <a:gridCol w="526578">
                  <a:extLst>
                    <a:ext uri="{9D8B030D-6E8A-4147-A177-3AD203B41FA5}">
                      <a16:colId xmlns:a16="http://schemas.microsoft.com/office/drawing/2014/main" val="3190521438"/>
                    </a:ext>
                  </a:extLst>
                </a:gridCol>
                <a:gridCol w="5169059">
                  <a:extLst>
                    <a:ext uri="{9D8B030D-6E8A-4147-A177-3AD203B41FA5}">
                      <a16:colId xmlns:a16="http://schemas.microsoft.com/office/drawing/2014/main" val="3790828369"/>
                    </a:ext>
                  </a:extLst>
                </a:gridCol>
              </a:tblGrid>
              <a:tr h="126730">
                <a:tc>
                  <a:txBody>
                    <a:bodyPr/>
                    <a:lstStyle/>
                    <a:p>
                      <a:r>
                        <a:rPr lang="en-GB" sz="1400" dirty="0">
                          <a:solidFill>
                            <a:srgbClr val="147437"/>
                          </a:solidFill>
                          <a:latin typeface="Arial" panose="020B0604020202020204" pitchFamily="34" charset="0"/>
                          <a:cs typeface="Arial" panose="020B0604020202020204" pitchFamily="34" charset="0"/>
                        </a:rPr>
                        <a:t>*</a:t>
                      </a:r>
                      <a:endParaRPr lang="en-GB" sz="1400" dirty="0"/>
                    </a:p>
                  </a:txBody>
                  <a:tcPr/>
                </a:tc>
                <a:tc>
                  <a:txBody>
                    <a:bodyPr/>
                    <a:lstStyle/>
                    <a:p>
                      <a:r>
                        <a:rPr lang="en-GB" sz="1400" dirty="0">
                          <a:latin typeface="Arial" panose="020B0604020202020204" pitchFamily="34" charset="0"/>
                          <a:cs typeface="Arial" panose="020B0604020202020204" pitchFamily="34" charset="0"/>
                        </a:rPr>
                        <a:t>See ‘</a:t>
                      </a:r>
                      <a:r>
                        <a:rPr lang="en-GB" sz="1400" dirty="0">
                          <a:latin typeface="Arial" panose="020B0604020202020204" pitchFamily="34" charset="0"/>
                          <a:ea typeface="Lato" panose="020F0502020204030203" pitchFamily="34" charset="0"/>
                          <a:cs typeface="Arial" panose="020B0604020202020204" pitchFamily="34" charset="0"/>
                        </a:rPr>
                        <a:t>JC History Unit 3_Activity 3_Work experience.pdf’ </a:t>
                      </a:r>
                      <a:endParaRPr lang="en-GB" sz="1400" dirty="0"/>
                    </a:p>
                  </a:txBody>
                  <a:tcPr/>
                </a:tc>
                <a:extLst>
                  <a:ext uri="{0D108BD9-81ED-4DB2-BD59-A6C34878D82A}">
                    <a16:rowId xmlns:a16="http://schemas.microsoft.com/office/drawing/2014/main" val="2253202786"/>
                  </a:ext>
                </a:extLst>
              </a:tr>
              <a:tr h="126730">
                <a:tc>
                  <a:txBody>
                    <a:bodyPr/>
                    <a:lstStyle/>
                    <a:p>
                      <a:r>
                        <a:rPr lang="en-GB" sz="1400" dirty="0">
                          <a:solidFill>
                            <a:srgbClr val="147437"/>
                          </a:solidFill>
                          <a:latin typeface="Arial" panose="020B0604020202020204" pitchFamily="34" charset="0"/>
                          <a:cs typeface="Arial" panose="020B0604020202020204" pitchFamily="34" charset="0"/>
                        </a:rPr>
                        <a:t>**</a:t>
                      </a:r>
                      <a:endParaRPr lang="en-GB" sz="1400" dirty="0"/>
                    </a:p>
                  </a:txBody>
                  <a:tcPr/>
                </a:tc>
                <a:tc>
                  <a:txBody>
                    <a:bodyPr/>
                    <a:lstStyle/>
                    <a:p>
                      <a:r>
                        <a:rPr lang="en-GB" sz="1400" dirty="0">
                          <a:latin typeface="Arial" panose="020B0604020202020204" pitchFamily="34" charset="0"/>
                          <a:ea typeface="Lato" panose="020F0502020204030203" pitchFamily="34" charset="0"/>
                          <a:cs typeface="Arial" panose="020B0604020202020204" pitchFamily="34" charset="0"/>
                        </a:rPr>
                        <a:t>See ‘JC History Unit 3_Activity 4_A mothers’ day.pdf’</a:t>
                      </a:r>
                      <a:endParaRPr lang="en-GB" sz="1400" dirty="0"/>
                    </a:p>
                  </a:txBody>
                  <a:tcPr/>
                </a:tc>
                <a:extLst>
                  <a:ext uri="{0D108BD9-81ED-4DB2-BD59-A6C34878D82A}">
                    <a16:rowId xmlns:a16="http://schemas.microsoft.com/office/drawing/2014/main" val="157157337"/>
                  </a:ext>
                </a:extLst>
              </a:tr>
              <a:tr h="126730">
                <a:tc>
                  <a:txBody>
                    <a:bodyPr/>
                    <a:lstStyle/>
                    <a:p>
                      <a:r>
                        <a:rPr lang="en-GB" sz="1400" dirty="0">
                          <a:solidFill>
                            <a:srgbClr val="147437"/>
                          </a:solidFill>
                          <a:latin typeface="Arial" panose="020B0604020202020204" pitchFamily="34" charset="0"/>
                          <a:cs typeface="Arial" panose="020B0604020202020204" pitchFamily="34" charset="0"/>
                        </a:rPr>
                        <a:t>***</a:t>
                      </a:r>
                      <a:endParaRPr lang="en-GB"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ea typeface="Lato" panose="020F0502020204030203" pitchFamily="34" charset="0"/>
                          <a:cs typeface="Arial" panose="020B0604020202020204" pitchFamily="34" charset="0"/>
                        </a:rPr>
                        <a:t>See ‘JC History Unit 3_Activity 5_School perspectives.pdf’</a:t>
                      </a:r>
                    </a:p>
                  </a:txBody>
                  <a:tcPr/>
                </a:tc>
                <a:extLst>
                  <a:ext uri="{0D108BD9-81ED-4DB2-BD59-A6C34878D82A}">
                    <a16:rowId xmlns:a16="http://schemas.microsoft.com/office/drawing/2014/main" val="174500608"/>
                  </a:ext>
                </a:extLst>
              </a:tr>
              <a:tr h="126730">
                <a:tc>
                  <a:txBody>
                    <a:bodyPr/>
                    <a:lstStyle/>
                    <a:p>
                      <a:r>
                        <a:rPr lang="en-GB" sz="1400" dirty="0">
                          <a:solidFill>
                            <a:srgbClr val="147437"/>
                          </a:solidFill>
                          <a:latin typeface="Arial" panose="020B0604020202020204" pitchFamily="34" charset="0"/>
                          <a:cs typeface="Arial" panose="020B0604020202020204" pitchFamily="34" charset="0"/>
                        </a:rPr>
                        <a:t>****</a:t>
                      </a:r>
                      <a:endParaRPr lang="en-GB"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ea typeface="Lato" panose="020F0502020204030203" pitchFamily="34" charset="0"/>
                          <a:cs typeface="Arial" panose="020B0604020202020204" pitchFamily="34" charset="0"/>
                        </a:rPr>
                        <a:t>See ‘JC History Unit 3_Activity 6_like a jail.pdf’</a:t>
                      </a:r>
                    </a:p>
                  </a:txBody>
                  <a:tcPr/>
                </a:tc>
                <a:extLst>
                  <a:ext uri="{0D108BD9-81ED-4DB2-BD59-A6C34878D82A}">
                    <a16:rowId xmlns:a16="http://schemas.microsoft.com/office/drawing/2014/main" val="4127309272"/>
                  </a:ext>
                </a:extLst>
              </a:tr>
            </a:tbl>
          </a:graphicData>
        </a:graphic>
      </p:graphicFrame>
    </p:spTree>
    <p:extLst>
      <p:ext uri="{BB962C8B-B14F-4D97-AF65-F5344CB8AC3E}">
        <p14:creationId xmlns:p14="http://schemas.microsoft.com/office/powerpoint/2010/main" val="3944728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126D11-4713-4036-8BB4-D086749C8FE9}"/>
              </a:ext>
            </a:extLst>
          </p:cNvPr>
          <p:cNvSpPr txBox="1"/>
          <p:nvPr/>
        </p:nvSpPr>
        <p:spPr>
          <a:xfrm>
            <a:off x="853090" y="1227918"/>
            <a:ext cx="6638368" cy="5509200"/>
          </a:xfrm>
          <a:prstGeom prst="rect">
            <a:avLst/>
          </a:prstGeom>
          <a:solidFill>
            <a:srgbClr val="EBF4E9"/>
          </a:solidFill>
        </p:spPr>
        <p:txBody>
          <a:bodyPr wrap="square" rtlCol="0">
            <a:spAutoFit/>
          </a:bodyPr>
          <a:lstStyle/>
          <a:p>
            <a:r>
              <a:rPr lang="en-GB" sz="1600" u="sng" dirty="0">
                <a:latin typeface="Arial" panose="020B0604020202020204" pitchFamily="34" charset="0"/>
                <a:cs typeface="Arial" panose="020B0604020202020204" pitchFamily="34" charset="0"/>
              </a:rPr>
              <a:t>Early life</a:t>
            </a:r>
            <a:r>
              <a:rPr lang="en-GB" sz="1600" dirty="0">
                <a:latin typeface="Arial" panose="020B0604020202020204" pitchFamily="34" charset="0"/>
                <a:cs typeface="Arial" panose="020B0604020202020204" pitchFamily="34" charset="0"/>
              </a:rPr>
              <a:t>: It is believed that Julia’s parents were married but separated, and from Oughterard, Co Galway. Julia was given into the care of Bon Secours nuns at Glenamaddy workhouse and was moved to the Mother and Baby home in Tuam in 1925, the year the home opened. </a:t>
            </a:r>
          </a:p>
          <a:p>
            <a:endParaRPr lang="en-GB" sz="1600" dirty="0">
              <a:latin typeface="Arial" panose="020B0604020202020204" pitchFamily="34" charset="0"/>
              <a:cs typeface="Arial" panose="020B0604020202020204" pitchFamily="34" charset="0"/>
            </a:endParaRPr>
          </a:p>
          <a:p>
            <a:r>
              <a:rPr lang="en-GB" sz="1600" u="sng" dirty="0">
                <a:solidFill>
                  <a:srgbClr val="191919"/>
                </a:solidFill>
                <a:effectLst/>
                <a:latin typeface="Arial" panose="020B0604020202020204" pitchFamily="34" charset="0"/>
                <a:cs typeface="Arial" panose="020B0604020202020204" pitchFamily="34" charset="0"/>
              </a:rPr>
              <a:t>Education</a:t>
            </a:r>
            <a:r>
              <a:rPr lang="en-GB" sz="1600" dirty="0">
                <a:solidFill>
                  <a:srgbClr val="191919"/>
                </a:solidFill>
                <a:effectLst/>
                <a:latin typeface="Arial" panose="020B0604020202020204" pitchFamily="34" charset="0"/>
                <a:cs typeface="Arial" panose="020B0604020202020204" pitchFamily="34" charset="0"/>
              </a:rPr>
              <a:t>: </a:t>
            </a:r>
            <a:r>
              <a:rPr lang="en-GB" sz="1600" dirty="0">
                <a:solidFill>
                  <a:srgbClr val="191919"/>
                </a:solidFill>
                <a:latin typeface="Arial" panose="020B0604020202020204" pitchFamily="34" charset="0"/>
                <a:cs typeface="Arial" panose="020B0604020202020204" pitchFamily="34" charset="0"/>
              </a:rPr>
              <a:t>Julia went to </a:t>
            </a:r>
            <a:r>
              <a:rPr lang="en-GB" sz="1600" dirty="0">
                <a:solidFill>
                  <a:srgbClr val="191919"/>
                </a:solidFill>
                <a:effectLst/>
                <a:latin typeface="Arial" panose="020B0604020202020204" pitchFamily="34" charset="0"/>
                <a:cs typeface="Arial" panose="020B0604020202020204" pitchFamily="34" charset="0"/>
              </a:rPr>
              <a:t>the Convent of Mercy primary school in </a:t>
            </a:r>
            <a:r>
              <a:rPr lang="en-GB" sz="1600" dirty="0" err="1">
                <a:solidFill>
                  <a:srgbClr val="191919"/>
                </a:solidFill>
                <a:effectLst/>
                <a:latin typeface="Arial" panose="020B0604020202020204" pitchFamily="34" charset="0"/>
                <a:cs typeface="Arial" panose="020B0604020202020204" pitchFamily="34" charset="0"/>
              </a:rPr>
              <a:t>Tuam</a:t>
            </a:r>
            <a:r>
              <a:rPr lang="en-GB" sz="1600" dirty="0">
                <a:solidFill>
                  <a:srgbClr val="191919"/>
                </a:solidFill>
                <a:effectLst/>
                <a:latin typeface="Arial" panose="020B0604020202020204" pitchFamily="34" charset="0"/>
                <a:cs typeface="Arial" panose="020B0604020202020204" pitchFamily="34" charset="0"/>
              </a:rPr>
              <a:t>. She spent a few years </a:t>
            </a:r>
            <a:r>
              <a:rPr lang="en-GB" sz="1600" dirty="0">
                <a:solidFill>
                  <a:srgbClr val="191919"/>
                </a:solidFill>
                <a:latin typeface="Arial" panose="020B0604020202020204" pitchFamily="34" charset="0"/>
                <a:cs typeface="Arial" panose="020B0604020202020204" pitchFamily="34" charset="0"/>
              </a:rPr>
              <a:t>in </a:t>
            </a:r>
            <a:r>
              <a:rPr lang="en-GB" sz="1600" dirty="0">
                <a:solidFill>
                  <a:srgbClr val="191919"/>
                </a:solidFill>
                <a:effectLst/>
                <a:latin typeface="Arial" panose="020B0604020202020204" pitchFamily="34" charset="0"/>
                <a:cs typeface="Arial" panose="020B0604020202020204" pitchFamily="34" charset="0"/>
              </a:rPr>
              <a:t>the Mercy Secondary School but did not finish her secondary education.</a:t>
            </a:r>
            <a:endParaRPr lang="en-GB" sz="1600" dirty="0">
              <a:latin typeface="Arial" panose="020B0604020202020204" pitchFamily="34" charset="0"/>
              <a:cs typeface="Arial" panose="020B0604020202020204" pitchFamily="34" charset="0"/>
            </a:endParaRPr>
          </a:p>
          <a:p>
            <a:endParaRPr lang="en-GB" sz="1600" u="sng" dirty="0">
              <a:latin typeface="Arial" panose="020B0604020202020204" pitchFamily="34" charset="0"/>
              <a:cs typeface="Arial" panose="020B0604020202020204" pitchFamily="34" charset="0"/>
            </a:endParaRPr>
          </a:p>
          <a:p>
            <a:r>
              <a:rPr lang="en-GB" sz="1600" u="sng" dirty="0">
                <a:latin typeface="Arial" panose="020B0604020202020204" pitchFamily="34" charset="0"/>
                <a:cs typeface="Arial" panose="020B0604020202020204" pitchFamily="34" charset="0"/>
              </a:rPr>
              <a:t>Employment</a:t>
            </a:r>
            <a:r>
              <a:rPr lang="en-GB" sz="1600" dirty="0">
                <a:latin typeface="Arial" panose="020B0604020202020204" pitchFamily="34" charset="0"/>
                <a:cs typeface="Arial" panose="020B0604020202020204" pitchFamily="34" charset="0"/>
              </a:rPr>
              <a:t>: Until 1961, Julia worked as a servant in the Tuam home run by Bon Secours order, mainly working in the garden. When the home closed in 1961, Julia worked for two years as a servant at the Bon Secours private nursing home on Vicar Street, Tuam.</a:t>
            </a:r>
          </a:p>
          <a:p>
            <a:endParaRPr lang="en-GB" sz="1600" u="sng" dirty="0">
              <a:solidFill>
                <a:srgbClr val="191919"/>
              </a:solidFill>
              <a:effectLst/>
              <a:latin typeface="Arial" panose="020B0604020202020204" pitchFamily="34" charset="0"/>
              <a:cs typeface="Arial" panose="020B0604020202020204" pitchFamily="34" charset="0"/>
            </a:endParaRPr>
          </a:p>
          <a:p>
            <a:r>
              <a:rPr lang="en-GB" sz="1600" u="sng" dirty="0">
                <a:solidFill>
                  <a:srgbClr val="191919"/>
                </a:solidFill>
                <a:effectLst/>
                <a:latin typeface="Arial" panose="020B0604020202020204" pitchFamily="34" charset="0"/>
                <a:cs typeface="Arial" panose="020B0604020202020204" pitchFamily="34" charset="0"/>
              </a:rPr>
              <a:t>Family</a:t>
            </a:r>
            <a:r>
              <a:rPr lang="en-GB" sz="1600" dirty="0">
                <a:solidFill>
                  <a:srgbClr val="191919"/>
                </a:solidFill>
                <a:effectLst/>
                <a:latin typeface="Arial" panose="020B0604020202020204" pitchFamily="34" charset="0"/>
                <a:cs typeface="Arial" panose="020B0604020202020204" pitchFamily="34" charset="0"/>
              </a:rPr>
              <a:t>: </a:t>
            </a:r>
            <a:r>
              <a:rPr lang="en-GB" sz="1600" dirty="0">
                <a:solidFill>
                  <a:srgbClr val="191919"/>
                </a:solidFill>
                <a:latin typeface="Arial" panose="020B0604020202020204" pitchFamily="34" charset="0"/>
                <a:cs typeface="Arial" panose="020B0604020202020204" pitchFamily="34" charset="0"/>
              </a:rPr>
              <a:t>In 1963, Julia left her job to marry an older widower, </a:t>
            </a:r>
            <a:r>
              <a:rPr lang="en-GB" sz="1600" dirty="0">
                <a:solidFill>
                  <a:srgbClr val="191919"/>
                </a:solidFill>
                <a:effectLst/>
                <a:latin typeface="Arial" panose="020B0604020202020204" pitchFamily="34" charset="0"/>
                <a:cs typeface="Arial" panose="020B0604020202020204" pitchFamily="34" charset="0"/>
              </a:rPr>
              <a:t>John Devaney, a County Council employee who used to do occasional repair work at the Tuam home. Julia lived in their house on Gilmartin Road in Tuam until her death in </a:t>
            </a:r>
            <a:r>
              <a:rPr lang="en-GB" sz="1600" dirty="0">
                <a:solidFill>
                  <a:srgbClr val="191919"/>
                </a:solidFill>
                <a:latin typeface="Arial" panose="020B0604020202020204" pitchFamily="34" charset="0"/>
                <a:cs typeface="Arial" panose="020B0604020202020204" pitchFamily="34" charset="0"/>
              </a:rPr>
              <a:t>1985.</a:t>
            </a:r>
            <a:endParaRPr lang="en-GB" sz="1600" dirty="0">
              <a:latin typeface="Arial" panose="020B0604020202020204" pitchFamily="34" charset="0"/>
              <a:cs typeface="Arial" panose="020B0604020202020204" pitchFamily="34" charset="0"/>
            </a:endParaRPr>
          </a:p>
          <a:p>
            <a:endParaRPr lang="en-GB" sz="1600" u="sng" dirty="0">
              <a:latin typeface="Arial" panose="020B0604020202020204" pitchFamily="34" charset="0"/>
              <a:cs typeface="Arial" panose="020B0604020202020204" pitchFamily="34" charset="0"/>
            </a:endParaRPr>
          </a:p>
          <a:p>
            <a:r>
              <a:rPr lang="en-GB" sz="1600" u="sng" dirty="0">
                <a:latin typeface="Arial" panose="020B0604020202020204" pitchFamily="34" charset="0"/>
                <a:cs typeface="Arial" panose="020B0604020202020204" pitchFamily="34" charset="0"/>
              </a:rPr>
              <a:t>Interests</a:t>
            </a:r>
            <a:r>
              <a:rPr lang="en-GB" sz="1600" dirty="0">
                <a:latin typeface="Arial" panose="020B0604020202020204" pitchFamily="34" charset="0"/>
                <a:cs typeface="Arial" panose="020B0604020202020204" pitchFamily="34" charset="0"/>
              </a:rPr>
              <a:t>: Throughout her life, Julia had a great love of gardening and animals. She had lots of friends and was sometimes visited by other people who had been in the Tuam home.</a:t>
            </a:r>
          </a:p>
        </p:txBody>
      </p:sp>
      <p:sp>
        <p:nvSpPr>
          <p:cNvPr id="4" name="TextBox 3">
            <a:extLst>
              <a:ext uri="{FF2B5EF4-FFF2-40B4-BE49-F238E27FC236}">
                <a16:creationId xmlns:a16="http://schemas.microsoft.com/office/drawing/2014/main" id="{96C3ED44-E5B2-0025-F24B-987F90222102}"/>
              </a:ext>
            </a:extLst>
          </p:cNvPr>
          <p:cNvSpPr txBox="1"/>
          <p:nvPr/>
        </p:nvSpPr>
        <p:spPr>
          <a:xfrm>
            <a:off x="7570262" y="2089692"/>
            <a:ext cx="3704734" cy="3785652"/>
          </a:xfrm>
          <a:prstGeom prst="rect">
            <a:avLst/>
          </a:prstGeom>
          <a:noFill/>
        </p:spPr>
        <p:txBody>
          <a:bodyPr wrap="square" rtlCol="0">
            <a:spAutoFit/>
          </a:bodyPr>
          <a:lstStyle/>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What age was Julia when she: </a:t>
            </a:r>
          </a:p>
          <a:p>
            <a:pPr marL="800100" lvl="1"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arrived at the Tuam home?</a:t>
            </a:r>
          </a:p>
          <a:p>
            <a:pPr marL="800100" lvl="1"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married?</a:t>
            </a:r>
          </a:p>
          <a:p>
            <a:pPr marL="800100" lvl="1"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died?</a:t>
            </a:r>
          </a:p>
          <a:p>
            <a:pPr marL="342900" indent="-342900">
              <a:buClr>
                <a:srgbClr val="147437"/>
              </a:buClr>
              <a:buFont typeface="Courier New" panose="02070309020205020404" pitchFamily="49" charset="0"/>
              <a:buChar char="o"/>
            </a:pPr>
            <a:endParaRPr lang="en-GB" sz="1600" dirty="0">
              <a:latin typeface="Arial" panose="020B0604020202020204" pitchFamily="34" charset="0"/>
              <a:cs typeface="Arial" panose="020B0604020202020204" pitchFamily="34" charset="0"/>
            </a:endParaRP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For how many years did Julia work in the Tuam home?</a:t>
            </a:r>
          </a:p>
          <a:p>
            <a:pPr marL="342900" indent="-342900">
              <a:buClr>
                <a:srgbClr val="147437"/>
              </a:buClr>
              <a:buFont typeface="Courier New" panose="02070309020205020404" pitchFamily="49" charset="0"/>
              <a:buChar char="o"/>
            </a:pPr>
            <a:endParaRPr lang="en-GB" sz="1600" dirty="0">
              <a:latin typeface="Arial" panose="020B0604020202020204" pitchFamily="34" charset="0"/>
              <a:cs typeface="Arial" panose="020B0604020202020204" pitchFamily="34" charset="0"/>
            </a:endParaRP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What, if anything, do you notice about the role of religious orders (nuns) in Julia’s life?</a:t>
            </a:r>
          </a:p>
          <a:p>
            <a:pPr marL="342900" indent="-342900">
              <a:buClr>
                <a:srgbClr val="147437"/>
              </a:buClr>
              <a:buFont typeface="Courier New" panose="02070309020205020404" pitchFamily="49" charset="0"/>
              <a:buChar char="o"/>
            </a:pPr>
            <a:endParaRPr lang="en-GB" sz="1600" dirty="0">
              <a:latin typeface="Arial" panose="020B0604020202020204" pitchFamily="34" charset="0"/>
              <a:cs typeface="Arial" panose="020B0604020202020204" pitchFamily="34" charset="0"/>
            </a:endParaRP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What, if any, questions do you have about Julia’s life in the Tuam home?</a:t>
            </a:r>
          </a:p>
        </p:txBody>
      </p:sp>
      <p:sp>
        <p:nvSpPr>
          <p:cNvPr id="6" name="Title 1">
            <a:extLst>
              <a:ext uri="{FF2B5EF4-FFF2-40B4-BE49-F238E27FC236}">
                <a16:creationId xmlns:a16="http://schemas.microsoft.com/office/drawing/2014/main" id="{5FAC71DD-D0D3-B488-519A-09534D8373A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1: Julia’s life</a:t>
            </a:r>
          </a:p>
        </p:txBody>
      </p:sp>
      <p:pic>
        <p:nvPicPr>
          <p:cNvPr id="7" name="Picture 6" descr="Shape, square&#10;&#10;Description automatically generated">
            <a:extLst>
              <a:ext uri="{FF2B5EF4-FFF2-40B4-BE49-F238E27FC236}">
                <a16:creationId xmlns:a16="http://schemas.microsoft.com/office/drawing/2014/main" id="{B09E4790-6501-5B66-C225-2CC5703B292F}"/>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12824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3D8C76-5638-9AC1-09EE-9D91911DDE6A}"/>
              </a:ext>
            </a:extLst>
          </p:cNvPr>
          <p:cNvSpPr txBox="1"/>
          <p:nvPr/>
        </p:nvSpPr>
        <p:spPr>
          <a:xfrm>
            <a:off x="838200" y="1391435"/>
            <a:ext cx="10494576" cy="3785652"/>
          </a:xfrm>
          <a:prstGeom prst="rect">
            <a:avLst/>
          </a:prstGeom>
          <a:noFill/>
        </p:spPr>
        <p:txBody>
          <a:bodyPr wrap="square">
            <a:spAutoFit/>
          </a:bodyPr>
          <a:lstStyle/>
          <a:p>
            <a:pPr algn="l"/>
            <a:r>
              <a:rPr lang="en-GB" sz="1600" dirty="0">
                <a:solidFill>
                  <a:srgbClr val="000000"/>
                </a:solidFill>
                <a:effectLst/>
                <a:latin typeface="Arial" panose="020B0604020202020204" pitchFamily="34" charset="0"/>
                <a:cs typeface="Arial" panose="020B0604020202020204" pitchFamily="34" charset="0"/>
              </a:rPr>
              <a:t>Oral history is “the practice of recording, archiving, and analysing eyewitness testimony and life histories” or “knowledge about the past that is relayed by word of mouth from one generation to the next.</a:t>
            </a:r>
            <a:r>
              <a:rPr lang="en-GB" sz="1600" dirty="0">
                <a:solidFill>
                  <a:srgbClr val="000000"/>
                </a:solidFill>
                <a:latin typeface="Arial" panose="020B0604020202020204" pitchFamily="34" charset="0"/>
                <a:cs typeface="Arial" panose="020B0604020202020204" pitchFamily="34" charset="0"/>
              </a:rPr>
              <a:t>”</a:t>
            </a:r>
          </a:p>
          <a:p>
            <a:pPr algn="l"/>
            <a:endParaRPr lang="en-GB" sz="1600" dirty="0">
              <a:solidFill>
                <a:srgbClr val="000000"/>
              </a:solidFill>
              <a:latin typeface="Arial" panose="020B0604020202020204" pitchFamily="34" charset="0"/>
              <a:cs typeface="Arial" panose="020B0604020202020204" pitchFamily="34" charset="0"/>
            </a:endParaRPr>
          </a:p>
          <a:p>
            <a:pPr algn="l"/>
            <a:r>
              <a:rPr lang="en-GB" sz="1600" dirty="0">
                <a:solidFill>
                  <a:srgbClr val="000000"/>
                </a:solidFill>
                <a:latin typeface="Arial" panose="020B0604020202020204" pitchFamily="34" charset="0"/>
                <a:cs typeface="Arial" panose="020B0604020202020204" pitchFamily="34" charset="0"/>
              </a:rPr>
              <a:t>Oral history:</a:t>
            </a: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enables people to speak for themselves </a:t>
            </a: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captures people’s memories, feelings, attitudes and experiences of historical events that they have lived through and </a:t>
            </a:r>
            <a:r>
              <a:rPr lang="en-GB" sz="1600" dirty="0">
                <a:solidFill>
                  <a:srgbClr val="000000"/>
                </a:solidFill>
                <a:effectLst/>
                <a:latin typeface="Arial" panose="020B0604020202020204" pitchFamily="34" charset="0"/>
                <a:cs typeface="Arial" panose="020B0604020202020204" pitchFamily="34" charset="0"/>
              </a:rPr>
              <a:t>helps us understand the impact that historical events have on individuals’ lives</a:t>
            </a: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can add new information and fill in gaps in history and in this way, </a:t>
            </a:r>
            <a:r>
              <a:rPr lang="en-GB" sz="1600" dirty="0">
                <a:solidFill>
                  <a:srgbClr val="000000"/>
                </a:solidFill>
                <a:effectLst/>
                <a:latin typeface="Arial" panose="020B0604020202020204" pitchFamily="34" charset="0"/>
                <a:cs typeface="Arial" panose="020B0604020202020204" pitchFamily="34" charset="0"/>
              </a:rPr>
              <a:t>expose us to stories of people who are otherwise invisible and </a:t>
            </a:r>
            <a:r>
              <a:rPr lang="en-GB" sz="1600" dirty="0">
                <a:solidFill>
                  <a:srgbClr val="000000"/>
                </a:solidFill>
                <a:latin typeface="Arial" panose="020B0604020202020204" pitchFamily="34" charset="0"/>
                <a:cs typeface="Arial" panose="020B0604020202020204" pitchFamily="34" charset="0"/>
              </a:rPr>
              <a:t>help us to view the past </a:t>
            </a:r>
            <a:r>
              <a:rPr lang="en-GB" sz="1600" dirty="0">
                <a:solidFill>
                  <a:srgbClr val="000000"/>
                </a:solidFill>
                <a:effectLst/>
                <a:latin typeface="Arial" panose="020B0604020202020204" pitchFamily="34" charset="0"/>
                <a:cs typeface="Arial" panose="020B0604020202020204" pitchFamily="34" charset="0"/>
              </a:rPr>
              <a:t>through multiple perspectives</a:t>
            </a: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may be the only way of capturing a particular history </a:t>
            </a:r>
          </a:p>
          <a:p>
            <a:pPr marL="342900" indent="-342900">
              <a:buClr>
                <a:srgbClr val="147437"/>
              </a:buClr>
              <a:buFont typeface="Courier New" panose="02070309020205020404" pitchFamily="49" charset="0"/>
              <a:buChar char="o"/>
            </a:pPr>
            <a:r>
              <a:rPr lang="en-GB" sz="1600" dirty="0">
                <a:solidFill>
                  <a:srgbClr val="000000"/>
                </a:solidFill>
                <a:effectLst/>
                <a:latin typeface="Arial" panose="020B0604020202020204" pitchFamily="34" charset="0"/>
                <a:cs typeface="Arial" panose="020B0604020202020204" pitchFamily="34" charset="0"/>
              </a:rPr>
              <a:t>shows how the legacy of the past continues to shape the present</a:t>
            </a:r>
            <a:endParaRPr lang="en-GB" sz="1600" dirty="0">
              <a:latin typeface="Arial" panose="020B0604020202020204" pitchFamily="34" charset="0"/>
              <a:cs typeface="Arial" panose="020B0604020202020204" pitchFamily="34" charset="0"/>
            </a:endParaRP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can be an invaluable resource for advocacy by people whose history has been suppressed, denied or manipulated, and who wish to tell their version of history and set the record straight</a:t>
            </a:r>
          </a:p>
          <a:p>
            <a:pPr marL="342900" indent="-342900">
              <a:buClr>
                <a:srgbClr val="147437"/>
              </a:buClr>
              <a:buFont typeface="Courier New" panose="02070309020205020404" pitchFamily="49" charset="0"/>
              <a:buChar char="o"/>
            </a:pPr>
            <a:r>
              <a:rPr lang="en-GB" sz="1600" dirty="0">
                <a:latin typeface="Arial" panose="020B0604020202020204" pitchFamily="34" charset="0"/>
                <a:cs typeface="Arial" panose="020B0604020202020204" pitchFamily="34" charset="0"/>
              </a:rPr>
              <a:t>can literally bring history to life</a:t>
            </a:r>
          </a:p>
          <a:p>
            <a:pPr>
              <a:buClr>
                <a:srgbClr val="147437"/>
              </a:buClr>
            </a:pPr>
            <a:endParaRPr lang="en-GB" sz="1600" dirty="0">
              <a:solidFill>
                <a:srgbClr val="000000"/>
              </a:solidFill>
              <a:effectLst/>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FDA57C9F-BFE0-5408-6D21-3774E9926BDD}"/>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2: Oral history</a:t>
            </a:r>
          </a:p>
        </p:txBody>
      </p:sp>
      <p:pic>
        <p:nvPicPr>
          <p:cNvPr id="6" name="Picture 5" descr="Shape, square&#10;&#10;Description automatically generated">
            <a:extLst>
              <a:ext uri="{FF2B5EF4-FFF2-40B4-BE49-F238E27FC236}">
                <a16:creationId xmlns:a16="http://schemas.microsoft.com/office/drawing/2014/main" id="{6F116044-7A0D-FB26-FF3F-F3F4426A8201}"/>
              </a:ext>
            </a:extLst>
          </p:cNvPr>
          <p:cNvPicPr>
            <a:picLocks noChangeAspect="1"/>
          </p:cNvPicPr>
          <p:nvPr/>
        </p:nvPicPr>
        <p:blipFill>
          <a:blip r:embed="rId3"/>
          <a:stretch>
            <a:fillRect/>
          </a:stretch>
        </p:blipFill>
        <p:spPr>
          <a:xfrm>
            <a:off x="853090" y="1101073"/>
            <a:ext cx="10525583" cy="93061"/>
          </a:xfrm>
          <a:prstGeom prst="rect">
            <a:avLst/>
          </a:prstGeom>
        </p:spPr>
      </p:pic>
      <p:sp>
        <p:nvSpPr>
          <p:cNvPr id="2" name="Rectangle: Rounded Corners 1">
            <a:extLst>
              <a:ext uri="{FF2B5EF4-FFF2-40B4-BE49-F238E27FC236}">
                <a16:creationId xmlns:a16="http://schemas.microsoft.com/office/drawing/2014/main" id="{2FD09B3B-A107-DE1F-7EE3-EBBCC3C400C8}"/>
              </a:ext>
            </a:extLst>
          </p:cNvPr>
          <p:cNvSpPr/>
          <p:nvPr/>
        </p:nvSpPr>
        <p:spPr>
          <a:xfrm>
            <a:off x="853090" y="5101087"/>
            <a:ext cx="10479686" cy="1397479"/>
          </a:xfrm>
          <a:custGeom>
            <a:avLst/>
            <a:gdLst>
              <a:gd name="connsiteX0" fmla="*/ 0 w 10479686"/>
              <a:gd name="connsiteY0" fmla="*/ 232918 h 1397479"/>
              <a:gd name="connsiteX1" fmla="*/ 232918 w 10479686"/>
              <a:gd name="connsiteY1" fmla="*/ 0 h 1397479"/>
              <a:gd name="connsiteX2" fmla="*/ 800370 w 10479686"/>
              <a:gd name="connsiteY2" fmla="*/ 0 h 1397479"/>
              <a:gd name="connsiteX3" fmla="*/ 1568098 w 10479686"/>
              <a:gd name="connsiteY3" fmla="*/ 0 h 1397479"/>
              <a:gd name="connsiteX4" fmla="*/ 2235688 w 10479686"/>
              <a:gd name="connsiteY4" fmla="*/ 0 h 1397479"/>
              <a:gd name="connsiteX5" fmla="*/ 3003417 w 10479686"/>
              <a:gd name="connsiteY5" fmla="*/ 0 h 1397479"/>
              <a:gd name="connsiteX6" fmla="*/ 3771145 w 10479686"/>
              <a:gd name="connsiteY6" fmla="*/ 0 h 1397479"/>
              <a:gd name="connsiteX7" fmla="*/ 4438735 w 10479686"/>
              <a:gd name="connsiteY7" fmla="*/ 0 h 1397479"/>
              <a:gd name="connsiteX8" fmla="*/ 5106325 w 10479686"/>
              <a:gd name="connsiteY8" fmla="*/ 0 h 1397479"/>
              <a:gd name="connsiteX9" fmla="*/ 5773915 w 10479686"/>
              <a:gd name="connsiteY9" fmla="*/ 0 h 1397479"/>
              <a:gd name="connsiteX10" fmla="*/ 6341366 w 10479686"/>
              <a:gd name="connsiteY10" fmla="*/ 0 h 1397479"/>
              <a:gd name="connsiteX11" fmla="*/ 6908818 w 10479686"/>
              <a:gd name="connsiteY11" fmla="*/ 0 h 1397479"/>
              <a:gd name="connsiteX12" fmla="*/ 7676547 w 10479686"/>
              <a:gd name="connsiteY12" fmla="*/ 0 h 1397479"/>
              <a:gd name="connsiteX13" fmla="*/ 8444275 w 10479686"/>
              <a:gd name="connsiteY13" fmla="*/ 0 h 1397479"/>
              <a:gd name="connsiteX14" fmla="*/ 8811450 w 10479686"/>
              <a:gd name="connsiteY14" fmla="*/ 0 h 1397479"/>
              <a:gd name="connsiteX15" fmla="*/ 9278762 w 10479686"/>
              <a:gd name="connsiteY15" fmla="*/ 0 h 1397479"/>
              <a:gd name="connsiteX16" fmla="*/ 10246768 w 10479686"/>
              <a:gd name="connsiteY16" fmla="*/ 0 h 1397479"/>
              <a:gd name="connsiteX17" fmla="*/ 10479686 w 10479686"/>
              <a:gd name="connsiteY17" fmla="*/ 232918 h 1397479"/>
              <a:gd name="connsiteX18" fmla="*/ 10479686 w 10479686"/>
              <a:gd name="connsiteY18" fmla="*/ 670790 h 1397479"/>
              <a:gd name="connsiteX19" fmla="*/ 10479686 w 10479686"/>
              <a:gd name="connsiteY19" fmla="*/ 1164561 h 1397479"/>
              <a:gd name="connsiteX20" fmla="*/ 10246768 w 10479686"/>
              <a:gd name="connsiteY20" fmla="*/ 1397479 h 1397479"/>
              <a:gd name="connsiteX21" fmla="*/ 9378901 w 10479686"/>
              <a:gd name="connsiteY21" fmla="*/ 1397479 h 1397479"/>
              <a:gd name="connsiteX22" fmla="*/ 8811450 w 10479686"/>
              <a:gd name="connsiteY22" fmla="*/ 1397479 h 1397479"/>
              <a:gd name="connsiteX23" fmla="*/ 8043721 w 10479686"/>
              <a:gd name="connsiteY23" fmla="*/ 1397479 h 1397479"/>
              <a:gd name="connsiteX24" fmla="*/ 7376131 w 10479686"/>
              <a:gd name="connsiteY24" fmla="*/ 1397479 h 1397479"/>
              <a:gd name="connsiteX25" fmla="*/ 6808680 w 10479686"/>
              <a:gd name="connsiteY25" fmla="*/ 1397479 h 1397479"/>
              <a:gd name="connsiteX26" fmla="*/ 5940813 w 10479686"/>
              <a:gd name="connsiteY26" fmla="*/ 1397479 h 1397479"/>
              <a:gd name="connsiteX27" fmla="*/ 5373361 w 10479686"/>
              <a:gd name="connsiteY27" fmla="*/ 1397479 h 1397479"/>
              <a:gd name="connsiteX28" fmla="*/ 5006187 w 10479686"/>
              <a:gd name="connsiteY28" fmla="*/ 1397479 h 1397479"/>
              <a:gd name="connsiteX29" fmla="*/ 4338597 w 10479686"/>
              <a:gd name="connsiteY29" fmla="*/ 1397479 h 1397479"/>
              <a:gd name="connsiteX30" fmla="*/ 3871284 w 10479686"/>
              <a:gd name="connsiteY30" fmla="*/ 1397479 h 1397479"/>
              <a:gd name="connsiteX31" fmla="*/ 3203694 w 10479686"/>
              <a:gd name="connsiteY31" fmla="*/ 1397479 h 1397479"/>
              <a:gd name="connsiteX32" fmla="*/ 2536104 w 10479686"/>
              <a:gd name="connsiteY32" fmla="*/ 1397479 h 1397479"/>
              <a:gd name="connsiteX33" fmla="*/ 1668237 w 10479686"/>
              <a:gd name="connsiteY33" fmla="*/ 1397479 h 1397479"/>
              <a:gd name="connsiteX34" fmla="*/ 900508 w 10479686"/>
              <a:gd name="connsiteY34" fmla="*/ 1397479 h 1397479"/>
              <a:gd name="connsiteX35" fmla="*/ 232918 w 10479686"/>
              <a:gd name="connsiteY35" fmla="*/ 1397479 h 1397479"/>
              <a:gd name="connsiteX36" fmla="*/ 0 w 10479686"/>
              <a:gd name="connsiteY36" fmla="*/ 1164561 h 1397479"/>
              <a:gd name="connsiteX37" fmla="*/ 0 w 10479686"/>
              <a:gd name="connsiteY37" fmla="*/ 689423 h 1397479"/>
              <a:gd name="connsiteX38" fmla="*/ 0 w 10479686"/>
              <a:gd name="connsiteY38" fmla="*/ 232918 h 139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0479686" h="1397479" extrusionOk="0">
                <a:moveTo>
                  <a:pt x="0" y="232918"/>
                </a:moveTo>
                <a:cubicBezTo>
                  <a:pt x="-14175" y="96385"/>
                  <a:pt x="122832" y="-15667"/>
                  <a:pt x="232918" y="0"/>
                </a:cubicBezTo>
                <a:cubicBezTo>
                  <a:pt x="493568" y="16941"/>
                  <a:pt x="598581" y="-6833"/>
                  <a:pt x="800370" y="0"/>
                </a:cubicBezTo>
                <a:cubicBezTo>
                  <a:pt x="1002159" y="6833"/>
                  <a:pt x="1385958" y="-11927"/>
                  <a:pt x="1568098" y="0"/>
                </a:cubicBezTo>
                <a:cubicBezTo>
                  <a:pt x="1750238" y="11927"/>
                  <a:pt x="2008172" y="2594"/>
                  <a:pt x="2235688" y="0"/>
                </a:cubicBezTo>
                <a:cubicBezTo>
                  <a:pt x="2463204" y="-2594"/>
                  <a:pt x="2840462" y="-8494"/>
                  <a:pt x="3003417" y="0"/>
                </a:cubicBezTo>
                <a:cubicBezTo>
                  <a:pt x="3166372" y="8494"/>
                  <a:pt x="3414044" y="8989"/>
                  <a:pt x="3771145" y="0"/>
                </a:cubicBezTo>
                <a:cubicBezTo>
                  <a:pt x="4128246" y="-8989"/>
                  <a:pt x="4143918" y="-31358"/>
                  <a:pt x="4438735" y="0"/>
                </a:cubicBezTo>
                <a:cubicBezTo>
                  <a:pt x="4733552" y="31358"/>
                  <a:pt x="4935781" y="28223"/>
                  <a:pt x="5106325" y="0"/>
                </a:cubicBezTo>
                <a:cubicBezTo>
                  <a:pt x="5276869" y="-28223"/>
                  <a:pt x="5449540" y="-27245"/>
                  <a:pt x="5773915" y="0"/>
                </a:cubicBezTo>
                <a:cubicBezTo>
                  <a:pt x="6098290" y="27245"/>
                  <a:pt x="6145017" y="-14479"/>
                  <a:pt x="6341366" y="0"/>
                </a:cubicBezTo>
                <a:cubicBezTo>
                  <a:pt x="6537715" y="14479"/>
                  <a:pt x="6711798" y="14215"/>
                  <a:pt x="6908818" y="0"/>
                </a:cubicBezTo>
                <a:cubicBezTo>
                  <a:pt x="7105838" y="-14215"/>
                  <a:pt x="7479057" y="-2456"/>
                  <a:pt x="7676547" y="0"/>
                </a:cubicBezTo>
                <a:cubicBezTo>
                  <a:pt x="7874037" y="2456"/>
                  <a:pt x="8181843" y="10106"/>
                  <a:pt x="8444275" y="0"/>
                </a:cubicBezTo>
                <a:cubicBezTo>
                  <a:pt x="8706707" y="-10106"/>
                  <a:pt x="8628539" y="7561"/>
                  <a:pt x="8811450" y="0"/>
                </a:cubicBezTo>
                <a:cubicBezTo>
                  <a:pt x="8994362" y="-7561"/>
                  <a:pt x="9107425" y="4861"/>
                  <a:pt x="9278762" y="0"/>
                </a:cubicBezTo>
                <a:cubicBezTo>
                  <a:pt x="9450099" y="-4861"/>
                  <a:pt x="9789492" y="-33556"/>
                  <a:pt x="10246768" y="0"/>
                </a:cubicBezTo>
                <a:cubicBezTo>
                  <a:pt x="10395133" y="13870"/>
                  <a:pt x="10463174" y="121182"/>
                  <a:pt x="10479686" y="232918"/>
                </a:cubicBezTo>
                <a:cubicBezTo>
                  <a:pt x="10467008" y="406528"/>
                  <a:pt x="10482540" y="555121"/>
                  <a:pt x="10479686" y="670790"/>
                </a:cubicBezTo>
                <a:cubicBezTo>
                  <a:pt x="10476832" y="786459"/>
                  <a:pt x="10462974" y="986050"/>
                  <a:pt x="10479686" y="1164561"/>
                </a:cubicBezTo>
                <a:cubicBezTo>
                  <a:pt x="10501319" y="1294303"/>
                  <a:pt x="10364340" y="1376664"/>
                  <a:pt x="10246768" y="1397479"/>
                </a:cubicBezTo>
                <a:cubicBezTo>
                  <a:pt x="9821739" y="1419719"/>
                  <a:pt x="9693074" y="1387909"/>
                  <a:pt x="9378901" y="1397479"/>
                </a:cubicBezTo>
                <a:cubicBezTo>
                  <a:pt x="9064728" y="1407049"/>
                  <a:pt x="8986963" y="1403023"/>
                  <a:pt x="8811450" y="1397479"/>
                </a:cubicBezTo>
                <a:cubicBezTo>
                  <a:pt x="8635937" y="1391935"/>
                  <a:pt x="8320548" y="1371683"/>
                  <a:pt x="8043721" y="1397479"/>
                </a:cubicBezTo>
                <a:cubicBezTo>
                  <a:pt x="7766894" y="1423275"/>
                  <a:pt x="7702084" y="1414418"/>
                  <a:pt x="7376131" y="1397479"/>
                </a:cubicBezTo>
                <a:cubicBezTo>
                  <a:pt x="7050178" y="1380541"/>
                  <a:pt x="6956697" y="1421079"/>
                  <a:pt x="6808680" y="1397479"/>
                </a:cubicBezTo>
                <a:cubicBezTo>
                  <a:pt x="6660663" y="1373879"/>
                  <a:pt x="6219685" y="1429673"/>
                  <a:pt x="5940813" y="1397479"/>
                </a:cubicBezTo>
                <a:cubicBezTo>
                  <a:pt x="5661941" y="1365285"/>
                  <a:pt x="5514653" y="1419771"/>
                  <a:pt x="5373361" y="1397479"/>
                </a:cubicBezTo>
                <a:cubicBezTo>
                  <a:pt x="5232069" y="1375187"/>
                  <a:pt x="5110532" y="1382326"/>
                  <a:pt x="5006187" y="1397479"/>
                </a:cubicBezTo>
                <a:cubicBezTo>
                  <a:pt x="4901842" y="1412632"/>
                  <a:pt x="4602187" y="1408285"/>
                  <a:pt x="4338597" y="1397479"/>
                </a:cubicBezTo>
                <a:cubicBezTo>
                  <a:pt x="4075007" y="1386674"/>
                  <a:pt x="4038180" y="1389482"/>
                  <a:pt x="3871284" y="1397479"/>
                </a:cubicBezTo>
                <a:cubicBezTo>
                  <a:pt x="3704388" y="1405476"/>
                  <a:pt x="3534916" y="1403743"/>
                  <a:pt x="3203694" y="1397479"/>
                </a:cubicBezTo>
                <a:cubicBezTo>
                  <a:pt x="2872472" y="1391216"/>
                  <a:pt x="2674947" y="1378286"/>
                  <a:pt x="2536104" y="1397479"/>
                </a:cubicBezTo>
                <a:cubicBezTo>
                  <a:pt x="2397261" y="1416673"/>
                  <a:pt x="2002448" y="1394602"/>
                  <a:pt x="1668237" y="1397479"/>
                </a:cubicBezTo>
                <a:cubicBezTo>
                  <a:pt x="1334026" y="1400356"/>
                  <a:pt x="1056959" y="1405014"/>
                  <a:pt x="900508" y="1397479"/>
                </a:cubicBezTo>
                <a:cubicBezTo>
                  <a:pt x="744057" y="1389944"/>
                  <a:pt x="534540" y="1397875"/>
                  <a:pt x="232918" y="1397479"/>
                </a:cubicBezTo>
                <a:cubicBezTo>
                  <a:pt x="89059" y="1394928"/>
                  <a:pt x="7931" y="1299549"/>
                  <a:pt x="0" y="1164561"/>
                </a:cubicBezTo>
                <a:cubicBezTo>
                  <a:pt x="-13630" y="1066202"/>
                  <a:pt x="12360" y="828696"/>
                  <a:pt x="0" y="689423"/>
                </a:cubicBezTo>
                <a:cubicBezTo>
                  <a:pt x="-12360" y="550150"/>
                  <a:pt x="-16927" y="328083"/>
                  <a:pt x="0" y="232918"/>
                </a:cubicBezTo>
                <a:close/>
              </a:path>
            </a:pathLst>
          </a:custGeom>
          <a:noFill/>
          <a:ln w="28575">
            <a:solidFill>
              <a:srgbClr val="29A94F"/>
            </a:solidFill>
            <a:extLst>
              <a:ext uri="{C807C97D-BFC1-408E-A445-0C87EB9F89A2}">
                <ask:lineSketchStyleProps xmlns:ask="http://schemas.microsoft.com/office/drawing/2018/sketchyshapes" sd="256615518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buClr>
                <a:srgbClr val="147437"/>
              </a:buClr>
            </a:pPr>
            <a:r>
              <a:rPr lang="en-GB" dirty="0">
                <a:solidFill>
                  <a:schemeClr val="tx1"/>
                </a:solidFill>
                <a:latin typeface="Arial" panose="020B0604020202020204" pitchFamily="34" charset="0"/>
                <a:cs typeface="Arial" panose="020B0604020202020204" pitchFamily="34" charset="0"/>
              </a:rPr>
              <a:t>“Future generations will learn of Mother and Baby Homes and the experiences of former residents, particularly as told through their own words.”</a:t>
            </a:r>
          </a:p>
          <a:p>
            <a:pPr>
              <a:buClr>
                <a:srgbClr val="147437"/>
              </a:buClr>
            </a:pPr>
            <a:endParaRPr lang="en-GB" sz="1000" dirty="0">
              <a:solidFill>
                <a:schemeClr val="tx1"/>
              </a:solidFill>
              <a:latin typeface="Arial" panose="020B0604020202020204" pitchFamily="34" charset="0"/>
              <a:cs typeface="Arial" panose="020B0604020202020204" pitchFamily="34" charset="0"/>
            </a:endParaRPr>
          </a:p>
          <a:p>
            <a:pPr>
              <a:buClr>
                <a:srgbClr val="147437"/>
              </a:buClr>
            </a:pPr>
            <a:r>
              <a:rPr lang="en-GB" sz="1600" dirty="0">
                <a:solidFill>
                  <a:schemeClr val="tx1"/>
                </a:solidFill>
                <a:highlight>
                  <a:srgbClr val="EBF4E9"/>
                </a:highlight>
                <a:latin typeface="Arial" panose="020B0604020202020204" pitchFamily="34" charset="0"/>
                <a:cs typeface="Arial" panose="020B0604020202020204" pitchFamily="34" charset="0"/>
              </a:rPr>
              <a:t>Taoiseach </a:t>
            </a:r>
            <a:r>
              <a:rPr lang="en-GB" sz="1600" dirty="0" err="1">
                <a:solidFill>
                  <a:schemeClr val="tx1"/>
                </a:solidFill>
                <a:highlight>
                  <a:srgbClr val="EBF4E9"/>
                </a:highlight>
                <a:latin typeface="Arial" panose="020B0604020202020204" pitchFamily="34" charset="0"/>
                <a:cs typeface="Arial" panose="020B0604020202020204" pitchFamily="34" charset="0"/>
              </a:rPr>
              <a:t>Micháel</a:t>
            </a:r>
            <a:r>
              <a:rPr lang="en-GB" sz="1600" dirty="0">
                <a:solidFill>
                  <a:schemeClr val="tx1"/>
                </a:solidFill>
                <a:highlight>
                  <a:srgbClr val="EBF4E9"/>
                </a:highlight>
                <a:latin typeface="Arial" panose="020B0604020202020204" pitchFamily="34" charset="0"/>
                <a:cs typeface="Arial" panose="020B0604020202020204" pitchFamily="34" charset="0"/>
              </a:rPr>
              <a:t> Martin, Statement on the Report of the Commission of Investigation into Mother and Baby Homes, 13 January 2022</a:t>
            </a:r>
            <a:endParaRPr lang="en-GB" sz="1600" dirty="0">
              <a:solidFill>
                <a:schemeClr val="tx1"/>
              </a:solidFill>
              <a:effectLst/>
              <a:highlight>
                <a:srgbClr val="EBF4E9"/>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39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fade">
                                      <p:cBhvr>
                                        <p:cTn id="16" dur="500"/>
                                        <p:tgtEl>
                                          <p:spTgt spid="4">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Effect transition="in" filter="fade">
                                      <p:cBhvr>
                                        <p:cTn id="19" dur="500"/>
                                        <p:tgtEl>
                                          <p:spTgt spid="4">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7" end="7"/>
                                            </p:txEl>
                                          </p:spTgt>
                                        </p:tgtEl>
                                        <p:attrNameLst>
                                          <p:attrName>style.visibility</p:attrName>
                                        </p:attrNameLst>
                                      </p:cBhvr>
                                      <p:to>
                                        <p:strVal val="visible"/>
                                      </p:to>
                                    </p:set>
                                    <p:animEffect transition="in" filter="fade">
                                      <p:cBhvr>
                                        <p:cTn id="22" dur="500"/>
                                        <p:tgtEl>
                                          <p:spTgt spid="4">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Effect transition="in" filter="fade">
                                      <p:cBhvr>
                                        <p:cTn id="25" dur="500"/>
                                        <p:tgtEl>
                                          <p:spTgt spid="4">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9" end="9"/>
                                            </p:txEl>
                                          </p:spTgt>
                                        </p:tgtEl>
                                        <p:attrNameLst>
                                          <p:attrName>style.visibility</p:attrName>
                                        </p:attrNameLst>
                                      </p:cBhvr>
                                      <p:to>
                                        <p:strVal val="visible"/>
                                      </p:to>
                                    </p:set>
                                    <p:animEffect transition="in" filter="fade">
                                      <p:cBhvr>
                                        <p:cTn id="28" dur="500"/>
                                        <p:tgtEl>
                                          <p:spTgt spid="4">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14E564-2EE9-49DD-59F5-D70968483CC4}"/>
              </a:ext>
            </a:extLst>
          </p:cNvPr>
          <p:cNvSpPr txBox="1"/>
          <p:nvPr/>
        </p:nvSpPr>
        <p:spPr>
          <a:xfrm>
            <a:off x="853090" y="1450863"/>
            <a:ext cx="10485820" cy="4247317"/>
          </a:xfrm>
          <a:prstGeom prst="rect">
            <a:avLst/>
          </a:prstGeom>
          <a:noFill/>
        </p:spPr>
        <p:txBody>
          <a:bodyPr wrap="square" rtlCol="0">
            <a:spAutoFit/>
          </a:bodyPr>
          <a:lstStyle/>
          <a:p>
            <a:pPr>
              <a:buClr>
                <a:srgbClr val="147437"/>
              </a:buClr>
            </a:pPr>
            <a:r>
              <a:rPr lang="en-GB" dirty="0">
                <a:latin typeface="Arial" panose="020B0604020202020204" pitchFamily="34" charset="0"/>
                <a:cs typeface="Arial" panose="020B0604020202020204" pitchFamily="34" charset="0"/>
              </a:rPr>
              <a:t>Read Julia’s memories about her childhood and work as a servant/gardener in the Mother and Baby home in Tuam.</a:t>
            </a:r>
          </a:p>
          <a:p>
            <a:pPr>
              <a:buClr>
                <a:srgbClr val="147437"/>
              </a:buClr>
            </a:pPr>
            <a:endParaRPr lang="en-GB" dirty="0">
              <a:latin typeface="Arial" panose="020B0604020202020204" pitchFamily="34" charset="0"/>
              <a:cs typeface="Arial" panose="020B0604020202020204" pitchFamily="34" charset="0"/>
            </a:endParaRPr>
          </a:p>
          <a:p>
            <a:pPr>
              <a:buClr>
                <a:srgbClr val="147437"/>
              </a:buClr>
            </a:pPr>
            <a:r>
              <a:rPr lang="en-GB" dirty="0">
                <a:latin typeface="Arial" panose="020B0604020202020204" pitchFamily="34" charset="0"/>
                <a:cs typeface="Arial" panose="020B0604020202020204" pitchFamily="34" charset="0"/>
              </a:rPr>
              <a:t>Categorise (order) Julia’s memories under different headings, for example:</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Daily routine</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Food</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Work</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Leisure</a:t>
            </a:r>
            <a:endParaRPr lang="en-GB" dirty="0">
              <a:highlight>
                <a:srgbClr val="FFFF00"/>
              </a:highlight>
              <a:latin typeface="Arial" panose="020B0604020202020204" pitchFamily="34" charset="0"/>
              <a:cs typeface="Arial" panose="020B0604020202020204" pitchFamily="34" charset="0"/>
            </a:endParaRP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Relations with others in and outside of the home</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Long term impact </a:t>
            </a:r>
          </a:p>
          <a:p>
            <a:pPr>
              <a:buClr>
                <a:srgbClr val="147437"/>
              </a:buClr>
            </a:pPr>
            <a:endParaRPr lang="en-GB" dirty="0">
              <a:latin typeface="Arial" panose="020B0604020202020204" pitchFamily="34" charset="0"/>
              <a:cs typeface="Arial" panose="020B0604020202020204" pitchFamily="34" charset="0"/>
            </a:endParaRPr>
          </a:p>
          <a:p>
            <a:pPr>
              <a:buClr>
                <a:srgbClr val="147437"/>
              </a:buClr>
            </a:pPr>
            <a:r>
              <a:rPr lang="en-GB" dirty="0">
                <a:latin typeface="Arial" panose="020B0604020202020204" pitchFamily="34" charset="0"/>
                <a:cs typeface="Arial" panose="020B0604020202020204" pitchFamily="34" charset="0"/>
              </a:rPr>
              <a:t>Choose a quote (no more than 3 sentences) from Julia’s memories that you think says something important about her experience of working in the Tuam home.</a:t>
            </a:r>
          </a:p>
          <a:p>
            <a:pPr>
              <a:buClr>
                <a:srgbClr val="147437"/>
              </a:buClr>
            </a:pPr>
            <a:endParaRPr lang="en-GB" dirty="0">
              <a:latin typeface="Arial" panose="020B0604020202020204" pitchFamily="34" charset="0"/>
              <a:cs typeface="Arial" panose="020B0604020202020204" pitchFamily="34" charset="0"/>
            </a:endParaRPr>
          </a:p>
          <a:p>
            <a:pPr>
              <a:buClr>
                <a:srgbClr val="147437"/>
              </a:buClr>
            </a:pPr>
            <a:r>
              <a:rPr lang="en-GB" dirty="0">
                <a:latin typeface="Arial" panose="020B0604020202020204" pitchFamily="34" charset="0"/>
                <a:cs typeface="Arial" panose="020B0604020202020204" pitchFamily="34" charset="0"/>
              </a:rPr>
              <a:t>Share your quote and the reason(s) that you picked it with the rest of the class.</a:t>
            </a:r>
          </a:p>
        </p:txBody>
      </p:sp>
      <p:sp>
        <p:nvSpPr>
          <p:cNvPr id="4" name="Title 1">
            <a:extLst>
              <a:ext uri="{FF2B5EF4-FFF2-40B4-BE49-F238E27FC236}">
                <a16:creationId xmlns:a16="http://schemas.microsoft.com/office/drawing/2014/main" id="{18CCB7BA-825B-2727-BD0C-9A1AF057C30B}"/>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3: Work experience</a:t>
            </a:r>
          </a:p>
        </p:txBody>
      </p:sp>
      <p:pic>
        <p:nvPicPr>
          <p:cNvPr id="5" name="Picture 6" descr="Shape, square&#10;&#10;Description automatically generated">
            <a:extLst>
              <a:ext uri="{FF2B5EF4-FFF2-40B4-BE49-F238E27FC236}">
                <a16:creationId xmlns:a16="http://schemas.microsoft.com/office/drawing/2014/main" id="{87F1A27B-1C3D-0F43-D5D9-09910B0ED6E8}"/>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352694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53FCBB5-5EF6-D751-C0DF-62A74BF2F1EA}"/>
              </a:ext>
            </a:extLst>
          </p:cNvPr>
          <p:cNvGrpSpPr/>
          <p:nvPr/>
        </p:nvGrpSpPr>
        <p:grpSpPr>
          <a:xfrm>
            <a:off x="853088" y="1296342"/>
            <a:ext cx="10935052" cy="5412358"/>
            <a:chOff x="853088" y="1296342"/>
            <a:chExt cx="10935052" cy="5412358"/>
          </a:xfrm>
        </p:grpSpPr>
        <p:sp>
          <p:nvSpPr>
            <p:cNvPr id="8" name="TextBox 7">
              <a:extLst>
                <a:ext uri="{FF2B5EF4-FFF2-40B4-BE49-F238E27FC236}">
                  <a16:creationId xmlns:a16="http://schemas.microsoft.com/office/drawing/2014/main" id="{9A14E564-2EE9-49DD-59F5-D70968483CC4}"/>
                </a:ext>
              </a:extLst>
            </p:cNvPr>
            <p:cNvSpPr txBox="1"/>
            <p:nvPr/>
          </p:nvSpPr>
          <p:spPr>
            <a:xfrm>
              <a:off x="4568804" y="2564633"/>
              <a:ext cx="7219336" cy="1938992"/>
            </a:xfrm>
            <a:prstGeom prst="rect">
              <a:avLst/>
            </a:prstGeom>
            <a:noFill/>
          </p:spPr>
          <p:txBody>
            <a:bodyPr wrap="square" rtlCol="0">
              <a:spAutoFit/>
            </a:bodyPr>
            <a:lstStyle/>
            <a:p>
              <a:pPr>
                <a:buClr>
                  <a:srgbClr val="147437"/>
                </a:buClr>
              </a:pPr>
              <a:r>
                <a:rPr lang="en-GB" sz="2000" dirty="0">
                  <a:latin typeface="Arial" panose="020B0604020202020204" pitchFamily="34" charset="0"/>
                  <a:cs typeface="Arial" panose="020B0604020202020204" pitchFamily="34" charset="0"/>
                </a:rPr>
                <a:t>Read Julia’s memories about the women in the Tuam home.</a:t>
              </a:r>
            </a:p>
            <a:p>
              <a:pPr>
                <a:buClr>
                  <a:srgbClr val="147437"/>
                </a:buClr>
              </a:pPr>
              <a:endParaRPr lang="en-GB" sz="2000" dirty="0">
                <a:latin typeface="Arial" panose="020B0604020202020204" pitchFamily="34" charset="0"/>
                <a:cs typeface="Arial" panose="020B0604020202020204" pitchFamily="34" charset="0"/>
              </a:endParaRPr>
            </a:p>
            <a:p>
              <a:pPr>
                <a:buClr>
                  <a:srgbClr val="147437"/>
                </a:buClr>
              </a:pPr>
              <a:r>
                <a:rPr lang="en-GB" sz="2000" dirty="0">
                  <a:latin typeface="Arial" panose="020B0604020202020204" pitchFamily="34" charset="0"/>
                  <a:cs typeface="Arial" panose="020B0604020202020204" pitchFamily="34" charset="0"/>
                </a:rPr>
                <a:t>Work together to create a diary entry, showing times and typical activities of mothers in the home.</a:t>
              </a:r>
            </a:p>
            <a:p>
              <a:pPr>
                <a:buClr>
                  <a:srgbClr val="147437"/>
                </a:buClr>
              </a:pPr>
              <a:endParaRPr lang="en-GB" sz="2000" dirty="0">
                <a:latin typeface="Arial" panose="020B0604020202020204" pitchFamily="34" charset="0"/>
                <a:cs typeface="Arial" panose="020B0604020202020204" pitchFamily="34" charset="0"/>
              </a:endParaRPr>
            </a:p>
            <a:p>
              <a:pPr>
                <a:buClr>
                  <a:srgbClr val="147437"/>
                </a:buClr>
              </a:pPr>
              <a:r>
                <a:rPr lang="en-GB" sz="2000" dirty="0">
                  <a:latin typeface="Arial" panose="020B0604020202020204" pitchFamily="34" charset="0"/>
                  <a:cs typeface="Arial" panose="020B0604020202020204" pitchFamily="34" charset="0"/>
                </a:rPr>
                <a:t>Compare your diary entry with another group.</a:t>
              </a:r>
            </a:p>
          </p:txBody>
        </p:sp>
        <p:pic>
          <p:nvPicPr>
            <p:cNvPr id="1026" name="Picture 2" descr="Free vector blank white notepaper design">
              <a:extLst>
                <a:ext uri="{FF2B5EF4-FFF2-40B4-BE49-F238E27FC236}">
                  <a16:creationId xmlns:a16="http://schemas.microsoft.com/office/drawing/2014/main" id="{414EB151-4F77-D074-B973-191C929FF8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089" y="1296342"/>
              <a:ext cx="3605357" cy="541235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8959BEB-6C04-E5E3-7F3E-DABBFFFCC267}"/>
                </a:ext>
              </a:extLst>
            </p:cNvPr>
            <p:cNvSpPr txBox="1"/>
            <p:nvPr/>
          </p:nvSpPr>
          <p:spPr>
            <a:xfrm>
              <a:off x="853088" y="1409234"/>
              <a:ext cx="739923" cy="369332"/>
            </a:xfrm>
            <a:prstGeom prst="rect">
              <a:avLst/>
            </a:prstGeom>
            <a:noFill/>
          </p:spPr>
          <p:txBody>
            <a:bodyPr wrap="square" rtlCol="0">
              <a:spAutoFit/>
            </a:bodyPr>
            <a:lstStyle/>
            <a:p>
              <a:r>
                <a:rPr lang="en-GB" dirty="0">
                  <a:solidFill>
                    <a:srgbClr val="FF0000"/>
                  </a:solidFill>
                  <a:latin typeface="Arial" panose="020B0604020202020204" pitchFamily="34" charset="0"/>
                  <a:cs typeface="Arial" panose="020B0604020202020204" pitchFamily="34" charset="0"/>
                </a:rPr>
                <a:t>6am</a:t>
              </a:r>
            </a:p>
          </p:txBody>
        </p:sp>
        <p:sp>
          <p:nvSpPr>
            <p:cNvPr id="4" name="TextBox 3">
              <a:extLst>
                <a:ext uri="{FF2B5EF4-FFF2-40B4-BE49-F238E27FC236}">
                  <a16:creationId xmlns:a16="http://schemas.microsoft.com/office/drawing/2014/main" id="{CD8954FF-6EA5-B594-EF17-376DBA9A166A}"/>
                </a:ext>
              </a:extLst>
            </p:cNvPr>
            <p:cNvSpPr txBox="1"/>
            <p:nvPr/>
          </p:nvSpPr>
          <p:spPr>
            <a:xfrm>
              <a:off x="1384468" y="1436877"/>
              <a:ext cx="1179437" cy="369332"/>
            </a:xfrm>
            <a:prstGeom prst="rect">
              <a:avLst/>
            </a:prstGeom>
            <a:noFill/>
          </p:spPr>
          <p:txBody>
            <a:bodyPr wrap="square" rtlCol="0">
              <a:spAutoFit/>
            </a:bodyPr>
            <a:lstStyle/>
            <a:p>
              <a:r>
                <a:rPr lang="en-GB" b="1" dirty="0">
                  <a:latin typeface="Bradley Hand ITC" panose="03070402050302030203" pitchFamily="66" charset="0"/>
                </a:rPr>
                <a:t>Wake up</a:t>
              </a:r>
            </a:p>
          </p:txBody>
        </p:sp>
      </p:grpSp>
      <p:sp>
        <p:nvSpPr>
          <p:cNvPr id="6" name="Title 1">
            <a:extLst>
              <a:ext uri="{FF2B5EF4-FFF2-40B4-BE49-F238E27FC236}">
                <a16:creationId xmlns:a16="http://schemas.microsoft.com/office/drawing/2014/main" id="{B98D4A0E-385F-F529-84C2-4330633A5AD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4: A mothers’ day</a:t>
            </a:r>
          </a:p>
        </p:txBody>
      </p:sp>
      <p:pic>
        <p:nvPicPr>
          <p:cNvPr id="7" name="Picture 6" descr="Shape, square&#10;&#10;Description automatically generated">
            <a:extLst>
              <a:ext uri="{FF2B5EF4-FFF2-40B4-BE49-F238E27FC236}">
                <a16:creationId xmlns:a16="http://schemas.microsoft.com/office/drawing/2014/main" id="{309FD8E8-2222-0BD6-EFDA-359D5C145623}"/>
              </a:ext>
            </a:extLst>
          </p:cNvPr>
          <p:cNvPicPr>
            <a:picLocks noChangeAspect="1"/>
          </p:cNvPicPr>
          <p:nvPr/>
        </p:nvPicPr>
        <p:blipFill>
          <a:blip r:embed="rId4"/>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427916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22B3EA-D543-E3CF-DBE5-3B0FA83942D6}"/>
              </a:ext>
            </a:extLst>
          </p:cNvPr>
          <p:cNvSpPr txBox="1"/>
          <p:nvPr/>
        </p:nvSpPr>
        <p:spPr>
          <a:xfrm>
            <a:off x="832068" y="5830428"/>
            <a:ext cx="10515599" cy="646331"/>
          </a:xfrm>
          <a:prstGeom prst="rect">
            <a:avLst/>
          </a:prstGeom>
          <a:noFill/>
        </p:spPr>
        <p:txBody>
          <a:bodyPr wrap="square">
            <a:spAutoFit/>
          </a:bodyPr>
          <a:lstStyle/>
          <a:p>
            <a:pPr algn="ctr"/>
            <a:r>
              <a:rPr lang="en-GB" b="1" i="0">
                <a:solidFill>
                  <a:srgbClr val="000000"/>
                </a:solidFill>
                <a:effectLst/>
                <a:latin typeface="Arial" panose="020B0604020202020204" pitchFamily="34" charset="0"/>
                <a:cs typeface="Arial" panose="020B0604020202020204" pitchFamily="34" charset="0"/>
              </a:rPr>
              <a:t>Article 42.3.2: </a:t>
            </a:r>
            <a:r>
              <a:rPr lang="en-GB" i="0" dirty="0">
                <a:solidFill>
                  <a:srgbClr val="000000"/>
                </a:solidFill>
                <a:effectLst/>
                <a:latin typeface="Arial" panose="020B0604020202020204" pitchFamily="34" charset="0"/>
                <a:cs typeface="Arial" panose="020B0604020202020204" pitchFamily="34" charset="0"/>
              </a:rPr>
              <a:t>The State [government] shall, however, as guardian of the common good, require…</a:t>
            </a:r>
            <a:br>
              <a:rPr lang="en-GB" i="0" dirty="0">
                <a:solidFill>
                  <a:srgbClr val="000000"/>
                </a:solidFill>
                <a:effectLst/>
                <a:latin typeface="Arial" panose="020B0604020202020204" pitchFamily="34" charset="0"/>
                <a:cs typeface="Arial" panose="020B0604020202020204" pitchFamily="34" charset="0"/>
              </a:rPr>
            </a:br>
            <a:r>
              <a:rPr lang="en-GB" i="0" dirty="0">
                <a:solidFill>
                  <a:srgbClr val="000000"/>
                </a:solidFill>
                <a:effectLst/>
                <a:latin typeface="Arial" panose="020B0604020202020204" pitchFamily="34" charset="0"/>
                <a:cs typeface="Arial" panose="020B0604020202020204" pitchFamily="34" charset="0"/>
              </a:rPr>
              <a:t>that the children receive a certain minimum education, moral, intellectual and social.</a:t>
            </a:r>
            <a:endParaRPr lang="en-GB" i="1" dirty="0">
              <a:latin typeface="Arial" panose="020B0604020202020204" pitchFamily="34" charset="0"/>
              <a:cs typeface="Arial" panose="020B0604020202020204" pitchFamily="34" charset="0"/>
            </a:endParaRPr>
          </a:p>
        </p:txBody>
      </p:sp>
      <p:sp>
        <p:nvSpPr>
          <p:cNvPr id="17" name="Arrow: Right 16">
            <a:extLst>
              <a:ext uri="{FF2B5EF4-FFF2-40B4-BE49-F238E27FC236}">
                <a16:creationId xmlns:a16="http://schemas.microsoft.com/office/drawing/2014/main" id="{BCEECAC1-4AF1-D18D-876E-F601894DD327}"/>
              </a:ext>
            </a:extLst>
          </p:cNvPr>
          <p:cNvSpPr/>
          <p:nvPr/>
        </p:nvSpPr>
        <p:spPr>
          <a:xfrm rot="16200000">
            <a:off x="5553648" y="486516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Arrow: Right 18">
            <a:extLst>
              <a:ext uri="{FF2B5EF4-FFF2-40B4-BE49-F238E27FC236}">
                <a16:creationId xmlns:a16="http://schemas.microsoft.com/office/drawing/2014/main" id="{2522C09D-E989-C3D9-028A-BE1B58772761}"/>
              </a:ext>
            </a:extLst>
          </p:cNvPr>
          <p:cNvSpPr/>
          <p:nvPr/>
        </p:nvSpPr>
        <p:spPr>
          <a:xfrm rot="16200000">
            <a:off x="9104112" y="4857368"/>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Arrow: Right 13">
            <a:extLst>
              <a:ext uri="{FF2B5EF4-FFF2-40B4-BE49-F238E27FC236}">
                <a16:creationId xmlns:a16="http://schemas.microsoft.com/office/drawing/2014/main" id="{C0F6B0AB-B06A-3A56-F06F-F3F92FE52870}"/>
              </a:ext>
            </a:extLst>
          </p:cNvPr>
          <p:cNvSpPr/>
          <p:nvPr/>
        </p:nvSpPr>
        <p:spPr>
          <a:xfrm rot="16200000">
            <a:off x="2003187" y="486516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Arrow: Right 22">
            <a:extLst>
              <a:ext uri="{FF2B5EF4-FFF2-40B4-BE49-F238E27FC236}">
                <a16:creationId xmlns:a16="http://schemas.microsoft.com/office/drawing/2014/main" id="{2F7EB6D0-2F7B-FD8F-67C3-4F3E8CB5B837}"/>
              </a:ext>
            </a:extLst>
          </p:cNvPr>
          <p:cNvSpPr/>
          <p:nvPr/>
        </p:nvSpPr>
        <p:spPr>
          <a:xfrm rot="16200000">
            <a:off x="5553649" y="486418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Arrow: Right 23">
            <a:extLst>
              <a:ext uri="{FF2B5EF4-FFF2-40B4-BE49-F238E27FC236}">
                <a16:creationId xmlns:a16="http://schemas.microsoft.com/office/drawing/2014/main" id="{9B75D7BA-A568-6999-5031-F73C6639C339}"/>
              </a:ext>
            </a:extLst>
          </p:cNvPr>
          <p:cNvSpPr/>
          <p:nvPr/>
        </p:nvSpPr>
        <p:spPr>
          <a:xfrm rot="16200000">
            <a:off x="2003188" y="486418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le 1">
            <a:extLst>
              <a:ext uri="{FF2B5EF4-FFF2-40B4-BE49-F238E27FC236}">
                <a16:creationId xmlns:a16="http://schemas.microsoft.com/office/drawing/2014/main" id="{BE8AF410-1735-506B-2B25-84E44D49FCC1}"/>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5: School perspectives</a:t>
            </a:r>
          </a:p>
        </p:txBody>
      </p:sp>
      <p:pic>
        <p:nvPicPr>
          <p:cNvPr id="11" name="Picture 10" descr="Shape, square&#10;&#10;Description automatically generated">
            <a:extLst>
              <a:ext uri="{FF2B5EF4-FFF2-40B4-BE49-F238E27FC236}">
                <a16:creationId xmlns:a16="http://schemas.microsoft.com/office/drawing/2014/main" id="{70A1B01E-F2E1-B6A1-14B0-EC0988886156}"/>
              </a:ext>
            </a:extLst>
          </p:cNvPr>
          <p:cNvPicPr>
            <a:picLocks noChangeAspect="1"/>
          </p:cNvPicPr>
          <p:nvPr/>
        </p:nvPicPr>
        <p:blipFill>
          <a:blip r:embed="rId3"/>
          <a:stretch>
            <a:fillRect/>
          </a:stretch>
        </p:blipFill>
        <p:spPr>
          <a:xfrm>
            <a:off x="853090" y="1101073"/>
            <a:ext cx="10525583" cy="93061"/>
          </a:xfrm>
          <a:prstGeom prst="rect">
            <a:avLst/>
          </a:prstGeom>
        </p:spPr>
      </p:pic>
      <p:grpSp>
        <p:nvGrpSpPr>
          <p:cNvPr id="3" name="Group 2">
            <a:extLst>
              <a:ext uri="{FF2B5EF4-FFF2-40B4-BE49-F238E27FC236}">
                <a16:creationId xmlns:a16="http://schemas.microsoft.com/office/drawing/2014/main" id="{5A5441BE-6ED8-4BF4-77F2-30888D2DA5C9}"/>
              </a:ext>
            </a:extLst>
          </p:cNvPr>
          <p:cNvGrpSpPr/>
          <p:nvPr/>
        </p:nvGrpSpPr>
        <p:grpSpPr>
          <a:xfrm>
            <a:off x="832068" y="1393778"/>
            <a:ext cx="10515600" cy="4430485"/>
            <a:chOff x="832068" y="1393778"/>
            <a:chExt cx="10515600" cy="4430485"/>
          </a:xfrm>
        </p:grpSpPr>
        <p:sp>
          <p:nvSpPr>
            <p:cNvPr id="20" name="TextBox 19">
              <a:extLst>
                <a:ext uri="{FF2B5EF4-FFF2-40B4-BE49-F238E27FC236}">
                  <a16:creationId xmlns:a16="http://schemas.microsoft.com/office/drawing/2014/main" id="{F2847687-D049-8DF3-B446-DC242A5B3B09}"/>
                </a:ext>
              </a:extLst>
            </p:cNvPr>
            <p:cNvSpPr txBox="1"/>
            <p:nvPr/>
          </p:nvSpPr>
          <p:spPr>
            <a:xfrm>
              <a:off x="832068" y="5424153"/>
              <a:ext cx="10515600" cy="400110"/>
            </a:xfrm>
            <a:prstGeom prst="rect">
              <a:avLst/>
            </a:prstGeom>
            <a:solidFill>
              <a:srgbClr val="92D050"/>
            </a:solidFill>
            <a:ln>
              <a:noFill/>
            </a:ln>
          </p:spPr>
          <p:txBody>
            <a:bodyPr wrap="square" rtlCol="0">
              <a:spAutoFit/>
            </a:bodyPr>
            <a:lstStyle/>
            <a:p>
              <a:pPr algn="ctr">
                <a:buClr>
                  <a:srgbClr val="147437"/>
                </a:buClr>
              </a:pPr>
              <a:r>
                <a:rPr lang="en-GB" sz="2000" b="1" dirty="0">
                  <a:solidFill>
                    <a:schemeClr val="bg1"/>
                  </a:solidFill>
                  <a:latin typeface="Arial" panose="020B0604020202020204" pitchFamily="34" charset="0"/>
                  <a:cs typeface="Arial" panose="020B0604020202020204" pitchFamily="34" charset="0"/>
                </a:rPr>
                <a:t>Convent of Mercy Primary School</a:t>
              </a:r>
            </a:p>
          </p:txBody>
        </p:sp>
        <p:sp>
          <p:nvSpPr>
            <p:cNvPr id="25" name="Arrow: Right 24">
              <a:extLst>
                <a:ext uri="{FF2B5EF4-FFF2-40B4-BE49-F238E27FC236}">
                  <a16:creationId xmlns:a16="http://schemas.microsoft.com/office/drawing/2014/main" id="{AF70450F-1557-21F3-26D3-B056EAF78B7B}"/>
                </a:ext>
              </a:extLst>
            </p:cNvPr>
            <p:cNvSpPr/>
            <p:nvPr/>
          </p:nvSpPr>
          <p:spPr>
            <a:xfrm rot="16200000">
              <a:off x="9104113" y="4719804"/>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Arrow: Right 25">
              <a:extLst>
                <a:ext uri="{FF2B5EF4-FFF2-40B4-BE49-F238E27FC236}">
                  <a16:creationId xmlns:a16="http://schemas.microsoft.com/office/drawing/2014/main" id="{FA2D81E0-46B5-65F6-6A95-06B4EB94281A}"/>
                </a:ext>
              </a:extLst>
            </p:cNvPr>
            <p:cNvSpPr/>
            <p:nvPr/>
          </p:nvSpPr>
          <p:spPr>
            <a:xfrm rot="16200000">
              <a:off x="5553650" y="4726623"/>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Arrow: Right 26">
              <a:extLst>
                <a:ext uri="{FF2B5EF4-FFF2-40B4-BE49-F238E27FC236}">
                  <a16:creationId xmlns:a16="http://schemas.microsoft.com/office/drawing/2014/main" id="{A03A2EB8-BF6C-DA51-66EA-7D4AA1445793}"/>
                </a:ext>
              </a:extLst>
            </p:cNvPr>
            <p:cNvSpPr/>
            <p:nvPr/>
          </p:nvSpPr>
          <p:spPr>
            <a:xfrm rot="16200000">
              <a:off x="2003188" y="4726623"/>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90632852-AE6A-9CDC-B474-39C55607671D}"/>
                </a:ext>
              </a:extLst>
            </p:cNvPr>
            <p:cNvSpPr txBox="1"/>
            <p:nvPr/>
          </p:nvSpPr>
          <p:spPr>
            <a:xfrm>
              <a:off x="1091843" y="1393778"/>
              <a:ext cx="2684462" cy="2677656"/>
            </a:xfrm>
            <a:prstGeom prst="rect">
              <a:avLst/>
            </a:prstGeom>
            <a:solidFill>
              <a:srgbClr val="EBF4E9"/>
            </a:solidFill>
          </p:spPr>
          <p:txBody>
            <a:bodyPr wrap="square">
              <a:spAutoFit/>
            </a:bodyPr>
            <a:lstStyle/>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Julia Carter</a:t>
              </a: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A6006EC-0B8C-5391-B809-EA84E9FC9BB3}"/>
                </a:ext>
              </a:extLst>
            </p:cNvPr>
            <p:cNvSpPr txBox="1"/>
            <p:nvPr/>
          </p:nvSpPr>
          <p:spPr>
            <a:xfrm>
              <a:off x="4642305" y="1404587"/>
              <a:ext cx="2684462" cy="2677656"/>
            </a:xfrm>
            <a:prstGeom prst="rect">
              <a:avLst/>
            </a:prstGeom>
            <a:solidFill>
              <a:srgbClr val="EBF4E9"/>
            </a:solidFill>
          </p:spPr>
          <p:txBody>
            <a:bodyPr wrap="square">
              <a:spAutoFit/>
            </a:bodyPr>
            <a:lstStyle/>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P.J. Haverty</a:t>
              </a: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54C27A0-1F34-DF69-6127-C27AAF1EA447}"/>
                </a:ext>
              </a:extLst>
            </p:cNvPr>
            <p:cNvSpPr txBox="1"/>
            <p:nvPr/>
          </p:nvSpPr>
          <p:spPr>
            <a:xfrm>
              <a:off x="8192768" y="1404587"/>
              <a:ext cx="2684462" cy="2677656"/>
            </a:xfrm>
            <a:prstGeom prst="rect">
              <a:avLst/>
            </a:prstGeom>
            <a:solidFill>
              <a:srgbClr val="EBF4E9"/>
            </a:solidFill>
          </p:spPr>
          <p:txBody>
            <a:bodyPr wrap="square">
              <a:spAutoFit/>
            </a:bodyPr>
            <a:lstStyle/>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Catherine Corless</a:t>
              </a: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23399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87FDFF1-2E17-52F6-7C3B-584344A90D24}"/>
              </a:ext>
            </a:extLst>
          </p:cNvPr>
          <p:cNvGrpSpPr/>
          <p:nvPr/>
        </p:nvGrpSpPr>
        <p:grpSpPr>
          <a:xfrm>
            <a:off x="953930" y="1280719"/>
            <a:ext cx="10393737" cy="2975733"/>
            <a:chOff x="953930" y="1280719"/>
            <a:chExt cx="10393737" cy="2975733"/>
          </a:xfrm>
        </p:grpSpPr>
        <p:sp>
          <p:nvSpPr>
            <p:cNvPr id="8" name="TextBox 7">
              <a:extLst>
                <a:ext uri="{FF2B5EF4-FFF2-40B4-BE49-F238E27FC236}">
                  <a16:creationId xmlns:a16="http://schemas.microsoft.com/office/drawing/2014/main" id="{9A14E564-2EE9-49DD-59F5-D70968483CC4}"/>
                </a:ext>
              </a:extLst>
            </p:cNvPr>
            <p:cNvSpPr txBox="1"/>
            <p:nvPr/>
          </p:nvSpPr>
          <p:spPr>
            <a:xfrm>
              <a:off x="4024576" y="1344183"/>
              <a:ext cx="7323091" cy="2862322"/>
            </a:xfrm>
            <a:prstGeom prst="rect">
              <a:avLst/>
            </a:prstGeom>
            <a:noFill/>
          </p:spPr>
          <p:txBody>
            <a:bodyPr wrap="square" rtlCol="0">
              <a:spAutoFit/>
            </a:bodyPr>
            <a:lstStyle/>
            <a:p>
              <a:pPr>
                <a:buClr>
                  <a:srgbClr val="147437"/>
                </a:buClr>
              </a:pPr>
              <a:r>
                <a:rPr lang="en-GB" dirty="0">
                  <a:latin typeface="Arial" panose="020B0604020202020204" pitchFamily="34" charset="0"/>
                  <a:cs typeface="Arial" panose="020B0604020202020204" pitchFamily="34" charset="0"/>
                </a:rPr>
                <a:t>Read Julia’s memories about the babies/children in Tuam Mother and Baby home. Ask for help with any unfamiliar words or phrases.</a:t>
              </a:r>
            </a:p>
            <a:p>
              <a:pPr>
                <a:buClr>
                  <a:srgbClr val="147437"/>
                </a:buClr>
              </a:pPr>
              <a:endParaRPr lang="en-GB" dirty="0">
                <a:latin typeface="Arial" panose="020B0604020202020204" pitchFamily="34" charset="0"/>
                <a:cs typeface="Arial" panose="020B0604020202020204" pitchFamily="34" charset="0"/>
              </a:endParaRPr>
            </a:p>
            <a:p>
              <a:pPr>
                <a:buClr>
                  <a:srgbClr val="147437"/>
                </a:buClr>
              </a:pPr>
              <a:r>
                <a:rPr lang="en-GB" dirty="0">
                  <a:latin typeface="Arial" panose="020B0604020202020204" pitchFamily="34" charset="0"/>
                  <a:cs typeface="Arial" panose="020B0604020202020204" pitchFamily="34" charset="0"/>
                </a:rPr>
                <a:t>Draw a two </a:t>
              </a:r>
              <a:r>
                <a:rPr lang="en-GB" u="sng" dirty="0">
                  <a:latin typeface="Arial" panose="020B0604020202020204" pitchFamily="34" charset="0"/>
                  <a:cs typeface="Arial" panose="020B0604020202020204" pitchFamily="34" charset="0"/>
                </a:rPr>
                <a:t>big</a:t>
              </a:r>
              <a:r>
                <a:rPr lang="en-GB" dirty="0">
                  <a:latin typeface="Arial" panose="020B0604020202020204" pitchFamily="34" charset="0"/>
                  <a:cs typeface="Arial" panose="020B0604020202020204" pitchFamily="34" charset="0"/>
                </a:rPr>
                <a:t> circles, one inside the other. Label the inner circle ‘jail’ and the outer circle ‘home’.</a:t>
              </a:r>
            </a:p>
            <a:p>
              <a:pPr>
                <a:buClr>
                  <a:srgbClr val="147437"/>
                </a:buClr>
              </a:pPr>
              <a:endParaRPr lang="en-GB" dirty="0">
                <a:latin typeface="Arial" panose="020B0604020202020204" pitchFamily="34" charset="0"/>
                <a:cs typeface="Arial" panose="020B0604020202020204" pitchFamily="34" charset="0"/>
              </a:endParaRPr>
            </a:p>
            <a:p>
              <a:pPr>
                <a:buClr>
                  <a:srgbClr val="147437"/>
                </a:buClr>
              </a:pPr>
              <a:r>
                <a:rPr lang="en-GB" dirty="0">
                  <a:latin typeface="Arial" panose="020B0604020202020204" pitchFamily="34" charset="0"/>
                  <a:cs typeface="Arial" panose="020B0604020202020204" pitchFamily="34" charset="0"/>
                </a:rPr>
                <a:t>Write or draw the aspects of life for babies/children in the Tuam home that seem like they were in a:</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jail or prison (inner circle)</a:t>
              </a:r>
            </a:p>
            <a:p>
              <a:pPr marL="342900" indent="-342900">
                <a:buClr>
                  <a:srgbClr val="147437"/>
                </a:buClr>
                <a:buFont typeface="Courier New" panose="02070309020205020404" pitchFamily="49" charset="0"/>
                <a:buChar char="o"/>
              </a:pPr>
              <a:r>
                <a:rPr lang="en-GB" dirty="0">
                  <a:latin typeface="Arial" panose="020B0604020202020204" pitchFamily="34" charset="0"/>
                  <a:cs typeface="Arial" panose="020B0604020202020204" pitchFamily="34" charset="0"/>
                </a:rPr>
                <a:t>home (outer circle)</a:t>
              </a:r>
            </a:p>
          </p:txBody>
        </p:sp>
        <p:sp>
          <p:nvSpPr>
            <p:cNvPr id="7" name="TextBox 6">
              <a:extLst>
                <a:ext uri="{FF2B5EF4-FFF2-40B4-BE49-F238E27FC236}">
                  <a16:creationId xmlns:a16="http://schemas.microsoft.com/office/drawing/2014/main" id="{F05E37C5-632E-66BA-C4ED-F56B4B6701FB}"/>
                </a:ext>
              </a:extLst>
            </p:cNvPr>
            <p:cNvSpPr txBox="1"/>
            <p:nvPr/>
          </p:nvSpPr>
          <p:spPr>
            <a:xfrm>
              <a:off x="1770519" y="2433707"/>
              <a:ext cx="1187824" cy="369332"/>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solidFill>
                    <a:schemeClr val="bg1"/>
                  </a:solidFill>
                  <a:cs typeface="Calibri"/>
                </a:rPr>
                <a:t>jail</a:t>
              </a:r>
            </a:p>
          </p:txBody>
        </p:sp>
        <p:sp>
          <p:nvSpPr>
            <p:cNvPr id="11" name="Oval 10">
              <a:extLst>
                <a:ext uri="{FF2B5EF4-FFF2-40B4-BE49-F238E27FC236}">
                  <a16:creationId xmlns:a16="http://schemas.microsoft.com/office/drawing/2014/main" id="{48428342-01C2-3F6B-5497-23B2EF7EA3BF}"/>
                </a:ext>
              </a:extLst>
            </p:cNvPr>
            <p:cNvSpPr/>
            <p:nvPr/>
          </p:nvSpPr>
          <p:spPr>
            <a:xfrm>
              <a:off x="1468884" y="2022152"/>
              <a:ext cx="1791093" cy="1630837"/>
            </a:xfrm>
            <a:custGeom>
              <a:avLst/>
              <a:gdLst>
                <a:gd name="connsiteX0" fmla="*/ 0 w 1791093"/>
                <a:gd name="connsiteY0" fmla="*/ 815419 h 1630837"/>
                <a:gd name="connsiteX1" fmla="*/ 895547 w 1791093"/>
                <a:gd name="connsiteY1" fmla="*/ 0 h 1630837"/>
                <a:gd name="connsiteX2" fmla="*/ 1791094 w 1791093"/>
                <a:gd name="connsiteY2" fmla="*/ 815419 h 1630837"/>
                <a:gd name="connsiteX3" fmla="*/ 895547 w 1791093"/>
                <a:gd name="connsiteY3" fmla="*/ 1630838 h 1630837"/>
                <a:gd name="connsiteX4" fmla="*/ 0 w 1791093"/>
                <a:gd name="connsiteY4" fmla="*/ 815419 h 163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1093" h="1630837" extrusionOk="0">
                  <a:moveTo>
                    <a:pt x="0" y="815419"/>
                  </a:moveTo>
                  <a:cubicBezTo>
                    <a:pt x="23817" y="330022"/>
                    <a:pt x="424370" y="36709"/>
                    <a:pt x="895547" y="0"/>
                  </a:cubicBezTo>
                  <a:cubicBezTo>
                    <a:pt x="1380239" y="-27571"/>
                    <a:pt x="1860781" y="406759"/>
                    <a:pt x="1791094" y="815419"/>
                  </a:cubicBezTo>
                  <a:cubicBezTo>
                    <a:pt x="1779569" y="1139999"/>
                    <a:pt x="1341872" y="1652580"/>
                    <a:pt x="895547" y="1630838"/>
                  </a:cubicBezTo>
                  <a:cubicBezTo>
                    <a:pt x="390607" y="1581213"/>
                    <a:pt x="60464" y="1352952"/>
                    <a:pt x="0" y="815419"/>
                  </a:cubicBezTo>
                  <a:close/>
                </a:path>
              </a:pathLst>
            </a:custGeom>
            <a:noFill/>
            <a:ln>
              <a:solidFill>
                <a:srgbClr val="147437"/>
              </a:solidFill>
              <a:extLst>
                <a:ext uri="{C807C97D-BFC1-408E-A445-0C87EB9F89A2}">
                  <ask:lineSketchStyleProps xmlns:ask="http://schemas.microsoft.com/office/drawing/2018/sketchyshapes" sd="1617256088">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n>
                  <a:solidFill>
                    <a:srgbClr val="147437"/>
                  </a:solidFill>
                </a:ln>
              </a:endParaRPr>
            </a:p>
          </p:txBody>
        </p:sp>
        <p:sp>
          <p:nvSpPr>
            <p:cNvPr id="4" name="TextBox 3">
              <a:extLst>
                <a:ext uri="{FF2B5EF4-FFF2-40B4-BE49-F238E27FC236}">
                  <a16:creationId xmlns:a16="http://schemas.microsoft.com/office/drawing/2014/main" id="{92705F4E-82B2-21D0-90A6-1C2CC408C340}"/>
                </a:ext>
              </a:extLst>
            </p:cNvPr>
            <p:cNvSpPr txBox="1"/>
            <p:nvPr/>
          </p:nvSpPr>
          <p:spPr>
            <a:xfrm>
              <a:off x="1770518" y="1280719"/>
              <a:ext cx="1187824" cy="369332"/>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b="1" dirty="0">
                  <a:solidFill>
                    <a:schemeClr val="bg1"/>
                  </a:solidFill>
                  <a:cs typeface="Calibri"/>
                </a:rPr>
                <a:t>home</a:t>
              </a:r>
            </a:p>
          </p:txBody>
        </p:sp>
        <p:sp>
          <p:nvSpPr>
            <p:cNvPr id="13" name="Oval 12">
              <a:extLst>
                <a:ext uri="{FF2B5EF4-FFF2-40B4-BE49-F238E27FC236}">
                  <a16:creationId xmlns:a16="http://schemas.microsoft.com/office/drawing/2014/main" id="{833D71EE-006B-F50E-A54C-117F023222B7}"/>
                </a:ext>
              </a:extLst>
            </p:cNvPr>
            <p:cNvSpPr/>
            <p:nvPr/>
          </p:nvSpPr>
          <p:spPr>
            <a:xfrm>
              <a:off x="953930" y="1689469"/>
              <a:ext cx="2661841" cy="2566983"/>
            </a:xfrm>
            <a:custGeom>
              <a:avLst/>
              <a:gdLst>
                <a:gd name="connsiteX0" fmla="*/ 0 w 2661841"/>
                <a:gd name="connsiteY0" fmla="*/ 1283492 h 2566983"/>
                <a:gd name="connsiteX1" fmla="*/ 1330921 w 2661841"/>
                <a:gd name="connsiteY1" fmla="*/ 0 h 2566983"/>
                <a:gd name="connsiteX2" fmla="*/ 2661842 w 2661841"/>
                <a:gd name="connsiteY2" fmla="*/ 1283492 h 2566983"/>
                <a:gd name="connsiteX3" fmla="*/ 1330921 w 2661841"/>
                <a:gd name="connsiteY3" fmla="*/ 2566984 h 2566983"/>
                <a:gd name="connsiteX4" fmla="*/ 0 w 2661841"/>
                <a:gd name="connsiteY4" fmla="*/ 1283492 h 256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61841" h="2566983" extrusionOk="0">
                  <a:moveTo>
                    <a:pt x="0" y="1283492"/>
                  </a:moveTo>
                  <a:cubicBezTo>
                    <a:pt x="91312" y="440242"/>
                    <a:pt x="682036" y="135052"/>
                    <a:pt x="1330921" y="0"/>
                  </a:cubicBezTo>
                  <a:cubicBezTo>
                    <a:pt x="2033321" y="-90873"/>
                    <a:pt x="2816581" y="667196"/>
                    <a:pt x="2661842" y="1283492"/>
                  </a:cubicBezTo>
                  <a:cubicBezTo>
                    <a:pt x="2646384" y="1823663"/>
                    <a:pt x="1892581" y="2645079"/>
                    <a:pt x="1330921" y="2566984"/>
                  </a:cubicBezTo>
                  <a:cubicBezTo>
                    <a:pt x="589705" y="2537388"/>
                    <a:pt x="37854" y="2046931"/>
                    <a:pt x="0" y="1283492"/>
                  </a:cubicBezTo>
                  <a:close/>
                </a:path>
              </a:pathLst>
            </a:custGeom>
            <a:noFill/>
            <a:ln>
              <a:solidFill>
                <a:srgbClr val="147437"/>
              </a:solidFill>
              <a:prstDash val="lgDashDotDot"/>
              <a:extLst>
                <a:ext uri="{C807C97D-BFC1-408E-A445-0C87EB9F89A2}">
                  <ask:lineSketchStyleProps xmlns:ask="http://schemas.microsoft.com/office/drawing/2018/sketchyshapes" sd="1617256088">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n>
                  <a:solidFill>
                    <a:srgbClr val="147437"/>
                  </a:solidFill>
                </a:ln>
              </a:endParaRPr>
            </a:p>
          </p:txBody>
        </p:sp>
      </p:grpSp>
      <p:sp>
        <p:nvSpPr>
          <p:cNvPr id="16" name="TextBox 15">
            <a:extLst>
              <a:ext uri="{FF2B5EF4-FFF2-40B4-BE49-F238E27FC236}">
                <a16:creationId xmlns:a16="http://schemas.microsoft.com/office/drawing/2014/main" id="{5E3891C4-749C-8F55-57B0-1126221C245B}"/>
              </a:ext>
            </a:extLst>
          </p:cNvPr>
          <p:cNvSpPr txBox="1"/>
          <p:nvPr/>
        </p:nvSpPr>
        <p:spPr>
          <a:xfrm>
            <a:off x="853090" y="4318251"/>
            <a:ext cx="11285570" cy="2308324"/>
          </a:xfrm>
          <a:prstGeom prst="rect">
            <a:avLst/>
          </a:prstGeom>
          <a:noFill/>
        </p:spPr>
        <p:txBody>
          <a:bodyPr wrap="square" rtlCol="0">
            <a:spAutoFit/>
          </a:bodyPr>
          <a:lstStyle/>
          <a:p>
            <a:r>
              <a:rPr lang="en-GB" dirty="0">
                <a:solidFill>
                  <a:srgbClr val="191919"/>
                </a:solidFill>
                <a:effectLst/>
                <a:latin typeface="Arial" panose="020B0604020202020204" pitchFamily="34" charset="0"/>
                <a:ea typeface="Calibri" panose="020F0502020204030204" pitchFamily="34" charset="0"/>
                <a:cs typeface="Arial" panose="020B0604020202020204" pitchFamily="34" charset="0"/>
              </a:rPr>
              <a:t>What do you think Julia meant when she compared the babies/children in the </a:t>
            </a:r>
            <a:r>
              <a:rPr lang="en-GB" dirty="0" err="1">
                <a:solidFill>
                  <a:srgbClr val="191919"/>
                </a:solidFill>
                <a:effectLst/>
                <a:latin typeface="Arial" panose="020B0604020202020204" pitchFamily="34" charset="0"/>
                <a:ea typeface="Calibri" panose="020F0502020204030204" pitchFamily="34" charset="0"/>
                <a:cs typeface="Arial" panose="020B0604020202020204" pitchFamily="34" charset="0"/>
              </a:rPr>
              <a:t>Tuam</a:t>
            </a:r>
            <a:r>
              <a:rPr lang="en-GB" dirty="0">
                <a:solidFill>
                  <a:srgbClr val="191919"/>
                </a:solidFill>
                <a:effectLst/>
                <a:latin typeface="Arial" panose="020B0604020202020204" pitchFamily="34" charset="0"/>
                <a:ea typeface="Calibri" panose="020F0502020204030204" pitchFamily="34" charset="0"/>
                <a:cs typeface="Arial" panose="020B0604020202020204" pitchFamily="34" charset="0"/>
              </a:rPr>
              <a:t> home to ‘chickens in a coop’?</a:t>
            </a:r>
          </a:p>
          <a:p>
            <a:endParaRPr lang="en-GB" dirty="0">
              <a:solidFill>
                <a:srgbClr val="191919"/>
              </a:solidFill>
              <a:latin typeface="Arial" panose="020B0604020202020204" pitchFamily="34" charset="0"/>
              <a:cs typeface="Arial" panose="020B0604020202020204" pitchFamily="34" charset="0"/>
            </a:endParaRPr>
          </a:p>
          <a:p>
            <a:r>
              <a:rPr lang="en-GB" dirty="0">
                <a:solidFill>
                  <a:srgbClr val="191919"/>
                </a:solidFill>
                <a:latin typeface="Arial" panose="020B0604020202020204" pitchFamily="34" charset="0"/>
                <a:cs typeface="Arial" panose="020B0604020202020204" pitchFamily="34" charset="0"/>
              </a:rPr>
              <a:t>Do you agree with Julia’s idea of the Tuam home as being ‘…like a jail’ or a ‘chicken coop’? </a:t>
            </a:r>
            <a:br>
              <a:rPr lang="en-GB" dirty="0">
                <a:solidFill>
                  <a:srgbClr val="191919"/>
                </a:solidFill>
                <a:latin typeface="Arial" panose="020B0604020202020204" pitchFamily="34" charset="0"/>
                <a:cs typeface="Arial" panose="020B0604020202020204" pitchFamily="34" charset="0"/>
              </a:rPr>
            </a:br>
            <a:r>
              <a:rPr lang="en-GB" dirty="0">
                <a:solidFill>
                  <a:srgbClr val="191919"/>
                </a:solidFill>
                <a:latin typeface="Arial" panose="020B0604020202020204" pitchFamily="34" charset="0"/>
                <a:cs typeface="Arial" panose="020B0604020202020204" pitchFamily="34" charset="0"/>
              </a:rPr>
              <a:t>Explain your answer.</a:t>
            </a:r>
          </a:p>
          <a:p>
            <a:endParaRPr lang="en-GB" dirty="0">
              <a:solidFill>
                <a:srgbClr val="191919"/>
              </a:solidFill>
              <a:latin typeface="Arial" panose="020B0604020202020204" pitchFamily="34" charset="0"/>
              <a:cs typeface="Arial" panose="020B0604020202020204" pitchFamily="34" charset="0"/>
            </a:endParaRPr>
          </a:p>
          <a:p>
            <a:r>
              <a:rPr lang="en-GB" dirty="0">
                <a:solidFill>
                  <a:srgbClr val="191919"/>
                </a:solidFill>
                <a:latin typeface="Arial" panose="020B0604020202020204" pitchFamily="34" charset="0"/>
                <a:cs typeface="Arial" panose="020B0604020202020204" pitchFamily="34" charset="0"/>
              </a:rPr>
              <a:t>Is it right that we refer to places like Tuam as ‘homes’? What should we be calling these places instead? </a:t>
            </a:r>
            <a:br>
              <a:rPr lang="en-GB" dirty="0">
                <a:solidFill>
                  <a:srgbClr val="191919"/>
                </a:solidFill>
                <a:latin typeface="Arial" panose="020B0604020202020204" pitchFamily="34" charset="0"/>
                <a:cs typeface="Arial" panose="020B0604020202020204" pitchFamily="34" charset="0"/>
              </a:rPr>
            </a:br>
            <a:r>
              <a:rPr lang="en-GB" dirty="0">
                <a:solidFill>
                  <a:srgbClr val="191919"/>
                </a:solidFill>
                <a:latin typeface="Arial" panose="020B0604020202020204" pitchFamily="34" charset="0"/>
                <a:cs typeface="Arial" panose="020B0604020202020204" pitchFamily="34" charset="0"/>
              </a:rPr>
              <a:t>Mother and Baby…?</a:t>
            </a:r>
            <a:endParaRPr lang="en-GB" dirty="0">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38C1E7B9-BAFC-CE65-500E-650A5E4A682D}"/>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6: ...like a jail</a:t>
            </a:r>
          </a:p>
        </p:txBody>
      </p:sp>
      <p:pic>
        <p:nvPicPr>
          <p:cNvPr id="6" name="Picture 5" descr="Shape, square&#10;&#10;Description automatically generated">
            <a:extLst>
              <a:ext uri="{FF2B5EF4-FFF2-40B4-BE49-F238E27FC236}">
                <a16:creationId xmlns:a16="http://schemas.microsoft.com/office/drawing/2014/main" id="{A5277319-FFDC-D6C5-D1A1-8880CCBF5B49}"/>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45167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1E55982-F0C8-1291-F2A5-672C25B45B9C}"/>
              </a:ext>
            </a:extLst>
          </p:cNvPr>
          <p:cNvSpPr txBox="1"/>
          <p:nvPr/>
        </p:nvSpPr>
        <p:spPr>
          <a:xfrm>
            <a:off x="864000" y="1519724"/>
            <a:ext cx="104880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p:txBody>
      </p:sp>
      <p:sp>
        <p:nvSpPr>
          <p:cNvPr id="6" name="Title 1">
            <a:extLst>
              <a:ext uri="{FF2B5EF4-FFF2-40B4-BE49-F238E27FC236}">
                <a16:creationId xmlns:a16="http://schemas.microsoft.com/office/drawing/2014/main" id="{5B37B52F-F6D6-0878-90DC-D9EF2CD254A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latin typeface="Arial" panose="020B0604020202020204" pitchFamily="34" charset="0"/>
                <a:cs typeface="Arial" panose="020B0604020202020204" pitchFamily="34" charset="0"/>
              </a:rPr>
              <a:t>Activity 7: The real world</a:t>
            </a:r>
          </a:p>
        </p:txBody>
      </p:sp>
      <p:pic>
        <p:nvPicPr>
          <p:cNvPr id="8" name="Picture 7" descr="Shape, square&#10;&#10;Description automatically generated">
            <a:extLst>
              <a:ext uri="{FF2B5EF4-FFF2-40B4-BE49-F238E27FC236}">
                <a16:creationId xmlns:a16="http://schemas.microsoft.com/office/drawing/2014/main" id="{C03B2C65-14C0-188E-A52F-C4CAA68C76BF}"/>
              </a:ext>
            </a:extLst>
          </p:cNvPr>
          <p:cNvPicPr>
            <a:picLocks noChangeAspect="1"/>
          </p:cNvPicPr>
          <p:nvPr/>
        </p:nvPicPr>
        <p:blipFill>
          <a:blip r:embed="rId3"/>
          <a:stretch>
            <a:fillRect/>
          </a:stretch>
        </p:blipFill>
        <p:spPr>
          <a:xfrm>
            <a:off x="853090" y="1101073"/>
            <a:ext cx="10525583" cy="93061"/>
          </a:xfrm>
          <a:prstGeom prst="rect">
            <a:avLst/>
          </a:prstGeom>
        </p:spPr>
      </p:pic>
      <p:grpSp>
        <p:nvGrpSpPr>
          <p:cNvPr id="11" name="Group 10">
            <a:extLst>
              <a:ext uri="{FF2B5EF4-FFF2-40B4-BE49-F238E27FC236}">
                <a16:creationId xmlns:a16="http://schemas.microsoft.com/office/drawing/2014/main" id="{C97DA88E-2102-DADE-1FA5-E98C3AE5C075}"/>
              </a:ext>
            </a:extLst>
          </p:cNvPr>
          <p:cNvGrpSpPr/>
          <p:nvPr/>
        </p:nvGrpSpPr>
        <p:grpSpPr>
          <a:xfrm>
            <a:off x="862200" y="1344276"/>
            <a:ext cx="10510556" cy="5015736"/>
            <a:chOff x="862200" y="1344276"/>
            <a:chExt cx="10510556" cy="5015736"/>
          </a:xfrm>
        </p:grpSpPr>
        <p:sp>
          <p:nvSpPr>
            <p:cNvPr id="5" name="TextBox 4">
              <a:extLst>
                <a:ext uri="{FF2B5EF4-FFF2-40B4-BE49-F238E27FC236}">
                  <a16:creationId xmlns:a16="http://schemas.microsoft.com/office/drawing/2014/main" id="{045BF2C4-BDB8-F678-709C-5D8791C24809}"/>
                </a:ext>
              </a:extLst>
            </p:cNvPr>
            <p:cNvSpPr txBox="1"/>
            <p:nvPr/>
          </p:nvSpPr>
          <p:spPr>
            <a:xfrm>
              <a:off x="4217159" y="1430502"/>
              <a:ext cx="7110842" cy="4016484"/>
            </a:xfrm>
            <a:prstGeom prst="rect">
              <a:avLst/>
            </a:prstGeom>
            <a:noFill/>
          </p:spPr>
          <p:txBody>
            <a:bodyPr wrap="square" rtlCol="0">
              <a:spAutoFit/>
            </a:bodyPr>
            <a:lstStyle/>
            <a:p>
              <a:r>
                <a:rPr lang="en-GB" sz="1500" dirty="0">
                  <a:latin typeface="Arial" panose="020B0604020202020204" pitchFamily="34" charset="0"/>
                  <a:cs typeface="Arial" panose="020B0604020202020204" pitchFamily="34" charset="0"/>
                </a:rPr>
                <a:t>I came out of St Mary’s in </a:t>
              </a:r>
              <a:r>
                <a:rPr lang="en-GB" sz="1500" dirty="0" err="1">
                  <a:latin typeface="Arial" panose="020B0604020202020204" pitchFamily="34" charset="0"/>
                  <a:cs typeface="Arial" panose="020B0604020202020204" pitchFamily="34" charset="0"/>
                </a:rPr>
                <a:t>Tuam</a:t>
              </a:r>
              <a:r>
                <a:rPr lang="en-GB" sz="1500" dirty="0">
                  <a:latin typeface="Arial" panose="020B0604020202020204" pitchFamily="34" charset="0"/>
                  <a:cs typeface="Arial" panose="020B0604020202020204" pitchFamily="34" charset="0"/>
                </a:rPr>
                <a:t> at four and a half years of age. I remember that day clearly, but I have no memories, prior to that, of being in [the home]… </a:t>
              </a:r>
            </a:p>
            <a:p>
              <a:r>
                <a:rPr lang="en-GB" sz="1500" dirty="0">
                  <a:latin typeface="Arial" panose="020B0604020202020204" pitchFamily="34" charset="0"/>
                  <a:cs typeface="Arial" panose="020B0604020202020204" pitchFamily="34" charset="0"/>
                </a:rPr>
                <a:t>It was 1949…February 1949 that I went out to the real world. I was boarded out [fostered] to a family that was approximately twenty miles from Galway. I was put into…the back of the ambulance. I couldn’t look out the windows because the windows were high. … It was </a:t>
              </a:r>
              <a:r>
                <a:rPr lang="en-GB" sz="1500" dirty="0">
                  <a:highlight>
                    <a:srgbClr val="C0C0C0"/>
                  </a:highlight>
                  <a:latin typeface="Arial" panose="020B0604020202020204" pitchFamily="34" charset="0"/>
                  <a:cs typeface="Arial" panose="020B0604020202020204" pitchFamily="34" charset="0"/>
                </a:rPr>
                <a:t>scary</a:t>
              </a:r>
              <a:r>
                <a:rPr lang="en-GB" sz="1500" dirty="0">
                  <a:latin typeface="Arial" panose="020B0604020202020204" pitchFamily="34" charset="0"/>
                  <a:cs typeface="Arial" panose="020B0604020202020204" pitchFamily="34" charset="0"/>
                </a:rPr>
                <a:t>. I had no one to talk to, I didn’t know where I was going. We stopped at this house. It was a drizzly old day in the month of February – damp. I remember as I was going in at the back of the house, a two-storied house, to see the trees moving. </a:t>
              </a:r>
              <a:r>
                <a:rPr lang="en-GB" sz="1500" dirty="0">
                  <a:highlight>
                    <a:srgbClr val="C0C0C0"/>
                  </a:highlight>
                  <a:latin typeface="Arial" panose="020B0604020202020204" pitchFamily="34" charset="0"/>
                  <a:cs typeface="Arial" panose="020B0604020202020204" pitchFamily="34" charset="0"/>
                </a:rPr>
                <a:t>I was scared </a:t>
              </a:r>
              <a:r>
                <a:rPr lang="en-GB" sz="1500" dirty="0">
                  <a:latin typeface="Arial" panose="020B0604020202020204" pitchFamily="34" charset="0"/>
                  <a:cs typeface="Arial" panose="020B0604020202020204" pitchFamily="34" charset="0"/>
                </a:rPr>
                <a:t>of that because I hadn’t seen anything like that before… Never saw trees moving in the wind like that. I went into the house anyway and there was a big fire down. There was a man and a women there. The woman was in her seventies and her son was there, he was in his fifties. So that’s who I was with – a farming community. </a:t>
              </a:r>
            </a:p>
            <a:p>
              <a:r>
                <a:rPr lang="en-GB" sz="1500" dirty="0">
                  <a:latin typeface="Arial" panose="020B0604020202020204" pitchFamily="34" charset="0"/>
                  <a:cs typeface="Arial" panose="020B0604020202020204" pitchFamily="34" charset="0"/>
                </a:rPr>
                <a:t>…I saw a dog then under the table and he wagging his tail. </a:t>
              </a:r>
              <a:r>
                <a:rPr lang="en-GB" sz="1500" dirty="0">
                  <a:highlight>
                    <a:srgbClr val="C0C0C0"/>
                  </a:highlight>
                  <a:latin typeface="Arial" panose="020B0604020202020204" pitchFamily="34" charset="0"/>
                  <a:cs typeface="Arial" panose="020B0604020202020204" pitchFamily="34" charset="0"/>
                </a:rPr>
                <a:t>I was very scared </a:t>
              </a:r>
              <a:r>
                <a:rPr lang="en-GB" sz="1500" dirty="0">
                  <a:latin typeface="Arial" panose="020B0604020202020204" pitchFamily="34" charset="0"/>
                  <a:cs typeface="Arial" panose="020B0604020202020204" pitchFamily="34" charset="0"/>
                </a:rPr>
                <a:t>then; I never saw a dog before. He didn’t bark, he was moving around, he was quiet, I had never saw an animal. When you think of the children today at four and a half and the amount they know.</a:t>
              </a:r>
            </a:p>
          </p:txBody>
        </p:sp>
        <p:sp>
          <p:nvSpPr>
            <p:cNvPr id="17" name="TextBox 16">
              <a:extLst>
                <a:ext uri="{FF2B5EF4-FFF2-40B4-BE49-F238E27FC236}">
                  <a16:creationId xmlns:a16="http://schemas.microsoft.com/office/drawing/2014/main" id="{705FD1B3-D285-A6F6-0EBC-6C2F396DFA1E}"/>
                </a:ext>
              </a:extLst>
            </p:cNvPr>
            <p:cNvSpPr txBox="1"/>
            <p:nvPr/>
          </p:nvSpPr>
          <p:spPr>
            <a:xfrm>
              <a:off x="4261915" y="5667515"/>
              <a:ext cx="7110841" cy="692497"/>
            </a:xfrm>
            <a:prstGeom prst="rect">
              <a:avLst/>
            </a:prstGeom>
            <a:solidFill>
              <a:srgbClr val="EBF4E9"/>
            </a:solidFill>
            <a:ln>
              <a:solidFill>
                <a:srgbClr val="EBF4E9"/>
              </a:solidFill>
            </a:ln>
          </p:spPr>
          <p:txBody>
            <a:bodyPr wrap="square">
              <a:spAutoFit/>
            </a:bodyPr>
            <a:lstStyle/>
            <a:p>
              <a:r>
                <a:rPr lang="en-GB" sz="1300" dirty="0">
                  <a:latin typeface="Arial" panose="020B0604020202020204" pitchFamily="34" charset="0"/>
                  <a:cs typeface="Arial" panose="020B0604020202020204" pitchFamily="34" charset="0"/>
                </a:rPr>
                <a:t>To listen to this oral interview extract, see Mary Cunningham (2021), Oral Interview with Peter Mulryan, University of Galway, Asset Id 13671, Archival Record Id TOHP, </a:t>
              </a:r>
              <a:r>
                <a:rPr lang="en-GB" sz="1300" dirty="0">
                  <a:latin typeface="Arial" panose="020B0604020202020204" pitchFamily="34" charset="0"/>
                  <a:cs typeface="Arial" panose="020B0604020202020204" pitchFamily="34" charset="0"/>
                  <a:hlinkClick r:id="rId4"/>
                </a:rPr>
                <a:t>https://digital.library.universityofgalway.ie/p/ms/asset/13671</a:t>
              </a:r>
              <a:r>
                <a:rPr lang="en-GB" sz="1300" dirty="0">
                  <a:latin typeface="Arial" panose="020B0604020202020204" pitchFamily="34" charset="0"/>
                  <a:cs typeface="Arial" panose="020B0604020202020204" pitchFamily="34" charset="0"/>
                </a:rPr>
                <a:t> </a:t>
              </a:r>
            </a:p>
          </p:txBody>
        </p:sp>
        <p:sp>
          <p:nvSpPr>
            <p:cNvPr id="2" name="TextBox 1">
              <a:extLst>
                <a:ext uri="{FF2B5EF4-FFF2-40B4-BE49-F238E27FC236}">
                  <a16:creationId xmlns:a16="http://schemas.microsoft.com/office/drawing/2014/main" id="{529E3992-7A08-F180-D90A-1CF314C2E2E7}"/>
                </a:ext>
              </a:extLst>
            </p:cNvPr>
            <p:cNvSpPr txBox="1"/>
            <p:nvPr/>
          </p:nvSpPr>
          <p:spPr>
            <a:xfrm>
              <a:off x="862200" y="1344276"/>
              <a:ext cx="3220609" cy="4247317"/>
            </a:xfrm>
            <a:prstGeom prst="rect">
              <a:avLst/>
            </a:prstGeom>
            <a:solidFill>
              <a:srgbClr val="EBF4E9"/>
            </a:solidFill>
          </p:spPr>
          <p:txBody>
            <a:bodyPr wrap="square" rtlCol="0">
              <a:spAutoFit/>
            </a:bodyPr>
            <a:lstStyle/>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pPr algn="ctr"/>
              <a:r>
                <a:rPr lang="en-GB" sz="1000" dirty="0">
                  <a:latin typeface="Arial" panose="020B0604020202020204" pitchFamily="34" charset="0"/>
                  <a:cs typeface="Arial" panose="020B0604020202020204" pitchFamily="34" charset="0"/>
                </a:rPr>
                <a:t>For a photograph of Peter Mulryan with his foster mother see University of Galway, Asset Id 13656, Archival Record Id TOHP, </a:t>
              </a:r>
              <a:r>
                <a:rPr lang="en-GB" sz="1000" dirty="0">
                  <a:latin typeface="Arial" panose="020B0604020202020204" pitchFamily="34" charset="0"/>
                  <a:cs typeface="Arial" panose="020B0604020202020204" pitchFamily="34" charset="0"/>
                  <a:hlinkClick r:id="rId5"/>
                </a:rPr>
                <a:t>https://digital.library.universityofgalway.ie/p/ms/asset/13656</a:t>
              </a:r>
              <a:r>
                <a:rPr lang="en-GB" sz="1000" dirty="0">
                  <a:latin typeface="Arial" panose="020B0604020202020204" pitchFamily="34" charset="0"/>
                  <a:cs typeface="Arial" panose="020B0604020202020204" pitchFamily="34" charset="0"/>
                </a:rPr>
                <a:t> </a:t>
              </a:r>
            </a:p>
            <a:p>
              <a:pPr algn="ctr"/>
              <a:endParaRPr lang="en-GB" sz="1000" dirty="0">
                <a:latin typeface="Arial" panose="020B0604020202020204" pitchFamily="34" charset="0"/>
                <a:cs typeface="Arial" panose="020B0604020202020204" pitchFamily="34" charset="0"/>
              </a:endParaRPr>
            </a:p>
            <a:p>
              <a:pPr algn="ctr"/>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pic>
          <p:nvPicPr>
            <p:cNvPr id="10" name="Graphic 9" descr="Podcast outline">
              <a:extLst>
                <a:ext uri="{FF2B5EF4-FFF2-40B4-BE49-F238E27FC236}">
                  <a16:creationId xmlns:a16="http://schemas.microsoft.com/office/drawing/2014/main" id="{8280B121-4498-5E84-47F7-0127BA94978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585021" y="5683118"/>
              <a:ext cx="676894" cy="676894"/>
            </a:xfrm>
            <a:prstGeom prst="rect">
              <a:avLst/>
            </a:prstGeom>
          </p:spPr>
        </p:pic>
      </p:grpSp>
    </p:spTree>
    <p:extLst>
      <p:ext uri="{BB962C8B-B14F-4D97-AF65-F5344CB8AC3E}">
        <p14:creationId xmlns:p14="http://schemas.microsoft.com/office/powerpoint/2010/main" val="21222532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2006</Words>
  <Application>Microsoft Office PowerPoint</Application>
  <PresentationFormat>Widescreen</PresentationFormat>
  <Paragraphs>221</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Bradley Hand ITC</vt:lpstr>
      <vt:lpstr>Calibri</vt:lpstr>
      <vt:lpstr>Calibri Light</vt:lpstr>
      <vt:lpstr>Courier New</vt:lpstr>
      <vt:lpstr>Lato</vt:lpstr>
      <vt:lpstr>office theme</vt:lpstr>
      <vt:lpstr>Mother and Baby homes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Mella Cusack</dc:creator>
  <cp:lastModifiedBy>Mella Cusack</cp:lastModifiedBy>
  <cp:revision>186</cp:revision>
  <cp:lastPrinted>2023-10-20T17:53:59Z</cp:lastPrinted>
  <dcterms:created xsi:type="dcterms:W3CDTF">2023-04-29T16:34:27Z</dcterms:created>
  <dcterms:modified xsi:type="dcterms:W3CDTF">2025-02-09T19:29:17Z</dcterms:modified>
</cp:coreProperties>
</file>