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415" r:id="rId5"/>
    <p:sldId id="363" r:id="rId6"/>
    <p:sldId id="364" r:id="rId7"/>
    <p:sldId id="365" r:id="rId8"/>
    <p:sldId id="374" r:id="rId9"/>
    <p:sldId id="367" r:id="rId10"/>
    <p:sldId id="368" r:id="rId11"/>
    <p:sldId id="424" r:id="rId12"/>
    <p:sldId id="423" r:id="rId13"/>
    <p:sldId id="416" r:id="rId14"/>
    <p:sldId id="3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7E226C-EC9B-CA8E-A557-266832EFB949}" name="Mella Cusack" initials="MC" userId="S::mella.cusack@ncca.ie::9051645b-3606-4f0f-8d7e-3cd996bf5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94F"/>
    <a:srgbClr val="92D050"/>
    <a:srgbClr val="147437"/>
    <a:srgbClr val="EBF4E9"/>
    <a:srgbClr val="58893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829CF-4DDF-408C-9F76-026AF88C043B}" v="1" dt="2025-02-09T20:02:15.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3946" autoAdjust="0"/>
  </p:normalViewPr>
  <p:slideViewPr>
    <p:cSldViewPr snapToGrid="0">
      <p:cViewPr varScale="1">
        <p:scale>
          <a:sx n="71" d="100"/>
          <a:sy n="71" d="100"/>
        </p:scale>
        <p:origin x="42" y="333"/>
      </p:cViewPr>
      <p:guideLst/>
    </p:cSldViewPr>
  </p:slideViewPr>
  <p:outlineViewPr>
    <p:cViewPr>
      <p:scale>
        <a:sx n="33" d="100"/>
        <a:sy n="33" d="100"/>
      </p:scale>
      <p:origin x="0" y="-6765"/>
    </p:cViewPr>
  </p:outlineViewPr>
  <p:notesTextViewPr>
    <p:cViewPr>
      <p:scale>
        <a:sx n="1" d="1"/>
        <a:sy n="1" d="1"/>
      </p:scale>
      <p:origin x="0" y="0"/>
    </p:cViewPr>
  </p:notesTextViewPr>
  <p:notesViewPr>
    <p:cSldViewPr snapToGrid="0">
      <p:cViewPr varScale="1">
        <p:scale>
          <a:sx n="68" d="100"/>
          <a:sy n="68" d="100"/>
        </p:scale>
        <p:origin x="259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a Cusack" userId="9051645b-3606-4f0f-8d7e-3cd996bf5a87" providerId="ADAL" clId="{4A8829CF-4DDF-408C-9F76-026AF88C043B}"/>
    <pc:docChg chg="custSel addSld delSld modSld">
      <pc:chgData name="Mella Cusack" userId="9051645b-3606-4f0f-8d7e-3cd996bf5a87" providerId="ADAL" clId="{4A8829CF-4DDF-408C-9F76-026AF88C043B}" dt="2025-02-09T20:02:18.484" v="2" actId="478"/>
      <pc:docMkLst>
        <pc:docMk/>
      </pc:docMkLst>
      <pc:sldChg chg="delSp add mod">
        <pc:chgData name="Mella Cusack" userId="9051645b-3606-4f0f-8d7e-3cd996bf5a87" providerId="ADAL" clId="{4A8829CF-4DDF-408C-9F76-026AF88C043B}" dt="2025-02-09T20:02:18.484" v="2" actId="478"/>
        <pc:sldMkLst>
          <pc:docMk/>
          <pc:sldMk cId="1304653167" sldId="415"/>
        </pc:sldMkLst>
        <pc:picChg chg="del">
          <ac:chgData name="Mella Cusack" userId="9051645b-3606-4f0f-8d7e-3cd996bf5a87" providerId="ADAL" clId="{4A8829CF-4DDF-408C-9F76-026AF88C043B}" dt="2025-02-09T20:02:18.484" v="2" actId="478"/>
          <ac:picMkLst>
            <pc:docMk/>
            <pc:sldMk cId="1304653167" sldId="415"/>
            <ac:picMk id="13" creationId="{EB1DC48E-A6D9-1027-EA3E-43635A1767F5}"/>
          </ac:picMkLst>
        </pc:picChg>
      </pc:sldChg>
      <pc:sldChg chg="del">
        <pc:chgData name="Mella Cusack" userId="9051645b-3606-4f0f-8d7e-3cd996bf5a87" providerId="ADAL" clId="{4A8829CF-4DDF-408C-9F76-026AF88C043B}" dt="2025-02-09T20:02:12.918" v="0" actId="47"/>
        <pc:sldMkLst>
          <pc:docMk/>
          <pc:sldMk cId="4264791967" sldId="4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18A69-0C93-4A0A-A964-3B15A3FBB9C6}" type="datetimeFigureOut">
              <a:rPr lang="en-GB" smtClean="0"/>
              <a:t>09/02/2025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B0C11-2EB0-4B9B-9AD7-95699D838F93}" type="slidenum">
              <a:rPr lang="en-GB" smtClean="0"/>
              <a:t>‹#›</a:t>
            </a:fld>
            <a:endParaRPr lang="en-GB" dirty="0"/>
          </a:p>
        </p:txBody>
      </p:sp>
    </p:spTree>
    <p:extLst>
      <p:ext uri="{BB962C8B-B14F-4D97-AF65-F5344CB8AC3E}">
        <p14:creationId xmlns:p14="http://schemas.microsoft.com/office/powerpoint/2010/main" val="152505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1</a:t>
            </a:fld>
            <a:endParaRPr lang="en-GB" dirty="0"/>
          </a:p>
        </p:txBody>
      </p:sp>
    </p:spTree>
    <p:extLst>
      <p:ext uri="{BB962C8B-B14F-4D97-AF65-F5344CB8AC3E}">
        <p14:creationId xmlns:p14="http://schemas.microsoft.com/office/powerpoint/2010/main" val="201644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10</a:t>
            </a:fld>
            <a:endParaRPr lang="en-GB" dirty="0"/>
          </a:p>
        </p:txBody>
      </p:sp>
    </p:spTree>
    <p:extLst>
      <p:ext uri="{BB962C8B-B14F-4D97-AF65-F5344CB8AC3E}">
        <p14:creationId xmlns:p14="http://schemas.microsoft.com/office/powerpoint/2010/main" val="128912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b="0" dirty="0">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11</a:t>
            </a:fld>
            <a:endParaRPr lang="en-GB" dirty="0"/>
          </a:p>
        </p:txBody>
      </p:sp>
    </p:spTree>
    <p:extLst>
      <p:ext uri="{BB962C8B-B14F-4D97-AF65-F5344CB8AC3E}">
        <p14:creationId xmlns:p14="http://schemas.microsoft.com/office/powerpoint/2010/main" val="2326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8B0C11-2EB0-4B9B-9AD7-95699D838F93}" type="slidenum">
              <a:rPr lang="en-GB" smtClean="0"/>
              <a:t>2</a:t>
            </a:fld>
            <a:endParaRPr lang="en-GB" dirty="0"/>
          </a:p>
        </p:txBody>
      </p:sp>
    </p:spTree>
    <p:extLst>
      <p:ext uri="{BB962C8B-B14F-4D97-AF65-F5344CB8AC3E}">
        <p14:creationId xmlns:p14="http://schemas.microsoft.com/office/powerpoint/2010/main" val="52917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05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3</a:t>
            </a:fld>
            <a:endParaRPr lang="en-GB" dirty="0"/>
          </a:p>
        </p:txBody>
      </p:sp>
    </p:spTree>
    <p:extLst>
      <p:ext uri="{BB962C8B-B14F-4D97-AF65-F5344CB8AC3E}">
        <p14:creationId xmlns:p14="http://schemas.microsoft.com/office/powerpoint/2010/main" val="168414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4</a:t>
            </a:fld>
            <a:endParaRPr lang="en-GB" dirty="0"/>
          </a:p>
        </p:txBody>
      </p:sp>
    </p:spTree>
    <p:extLst>
      <p:ext uri="{BB962C8B-B14F-4D97-AF65-F5344CB8AC3E}">
        <p14:creationId xmlns:p14="http://schemas.microsoft.com/office/powerpoint/2010/main" val="306667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4:notes"/>
          <p:cNvSpPr txBox="1">
            <a:spLocks noGrp="1"/>
          </p:cNvSpPr>
          <p:nvPr>
            <p:ph type="body" idx="1"/>
          </p:nvPr>
        </p:nvSpPr>
        <p:spPr>
          <a:xfrm>
            <a:off x="710407" y="4925407"/>
            <a:ext cx="5683250" cy="4029879"/>
          </a:xfrm>
          <a:prstGeom prst="rect">
            <a:avLst/>
          </a:prstGeom>
        </p:spPr>
        <p:txBody>
          <a:bodyPr spcFirstLastPara="1" wrap="square" lIns="99059" tIns="49516" rIns="99059" bIns="49516" anchor="t" anchorCtr="0">
            <a:noAutofit/>
          </a:bodyPr>
          <a:lstStyle/>
          <a:p>
            <a:endParaRPr dirty="0"/>
          </a:p>
        </p:txBody>
      </p:sp>
      <p:sp>
        <p:nvSpPr>
          <p:cNvPr id="639" name="Google Shape;639;p3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57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i="0" u="none"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6</a:t>
            </a:fld>
            <a:endParaRPr lang="en-GB" dirty="0"/>
          </a:p>
        </p:txBody>
      </p:sp>
    </p:spTree>
    <p:extLst>
      <p:ext uri="{BB962C8B-B14F-4D97-AF65-F5344CB8AC3E}">
        <p14:creationId xmlns:p14="http://schemas.microsoft.com/office/powerpoint/2010/main" val="211991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98B0C11-2EB0-4B9B-9AD7-95699D838F93}" type="slidenum">
              <a:rPr lang="en-GB" smtClean="0"/>
              <a:t>7</a:t>
            </a:fld>
            <a:endParaRPr lang="en-GB" dirty="0"/>
          </a:p>
        </p:txBody>
      </p:sp>
    </p:spTree>
    <p:extLst>
      <p:ext uri="{BB962C8B-B14F-4D97-AF65-F5344CB8AC3E}">
        <p14:creationId xmlns:p14="http://schemas.microsoft.com/office/powerpoint/2010/main" val="162681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B0C11-2EB0-4B9B-9AD7-95699D838F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76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B0C11-2EB0-4B9B-9AD7-95699D838F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54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igital.library.universityofgalway.ie/p/ms/asset/13756" TargetMode="External"/><Relationship Id="rId4" Type="http://schemas.openxmlformats.org/officeDocument/2006/relationships/hyperlink" Target="https://digital.library.universityofgalway.ie/p/ms/asset/1375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facebook.com/AdoptionRightsAllianceIreland/" TargetMode="External"/><Relationship Id="rId7" Type="http://schemas.openxmlformats.org/officeDocument/2006/relationships/hyperlink" Target="http://www.jigsaw.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hildline.ie/" TargetMode="External"/><Relationship Id="rId5" Type="http://schemas.openxmlformats.org/officeDocument/2006/relationships/hyperlink" Target="http://www.samaritans.org/" TargetMode="External"/><Relationship Id="rId4" Type="http://schemas.openxmlformats.org/officeDocument/2006/relationships/hyperlink" Target="http://www.barnardos.i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500" b="1" dirty="0">
                <a:latin typeface="Arial" panose="020B0604020202020204" pitchFamily="34" charset="0"/>
                <a:cs typeface="Arial" panose="020B0604020202020204" pitchFamily="34" charset="0"/>
              </a:rPr>
              <a:t>Mother and Baby homes</a:t>
            </a:r>
          </a:p>
        </p:txBody>
      </p:sp>
      <p:sp>
        <p:nvSpPr>
          <p:cNvPr id="3" name="Subtitle 2"/>
          <p:cNvSpPr>
            <a:spLocks noGrp="1"/>
          </p:cNvSpPr>
          <p:nvPr>
            <p:ph type="subTitle" idx="1"/>
          </p:nvPr>
        </p:nvSpPr>
        <p:spPr>
          <a:xfrm>
            <a:off x="1524000" y="4477900"/>
            <a:ext cx="9144000" cy="1655762"/>
          </a:xfrm>
        </p:spPr>
        <p:txBody>
          <a:bodyPr vert="horz" lIns="91440" tIns="45720" rIns="91440" bIns="45720" rtlCol="0" anchor="t">
            <a:normAutofit/>
          </a:bodyPr>
          <a:lstStyle/>
          <a:p>
            <a:r>
              <a:rPr lang="en-US" b="1" dirty="0">
                <a:latin typeface="Arial" panose="020B0604020202020204" pitchFamily="34" charset="0"/>
                <a:cs typeface="Arial" panose="020B0604020202020204" pitchFamily="34" charset="0"/>
              </a:rPr>
              <a:t>Junior Cycle Civic, Social and Political Education (CSPE)</a:t>
            </a:r>
          </a:p>
          <a:p>
            <a:r>
              <a:rPr lang="en-US" b="1" dirty="0">
                <a:latin typeface="Arial" panose="020B0604020202020204" pitchFamily="34" charset="0"/>
                <a:cs typeface="Arial" panose="020B0604020202020204" pitchFamily="34" charset="0"/>
              </a:rPr>
              <a:t>Unit 1</a:t>
            </a:r>
          </a:p>
        </p:txBody>
      </p:sp>
      <p:pic>
        <p:nvPicPr>
          <p:cNvPr id="4" name="Picture 4">
            <a:extLst>
              <a:ext uri="{FF2B5EF4-FFF2-40B4-BE49-F238E27FC236}">
                <a16:creationId xmlns:a16="http://schemas.microsoft.com/office/drawing/2014/main" id="{4F67D582-AB98-6707-2794-66DE383B397C}"/>
              </a:ext>
            </a:extLst>
          </p:cNvPr>
          <p:cNvPicPr>
            <a:picLocks noChangeAspect="1"/>
          </p:cNvPicPr>
          <p:nvPr/>
        </p:nvPicPr>
        <p:blipFill>
          <a:blip r:embed="rId3"/>
          <a:stretch>
            <a:fillRect/>
          </a:stretch>
        </p:blipFill>
        <p:spPr>
          <a:xfrm>
            <a:off x="1527504" y="3512906"/>
            <a:ext cx="9100240" cy="260309"/>
          </a:xfrm>
          <a:prstGeom prst="rect">
            <a:avLst/>
          </a:prstGeom>
        </p:spPr>
      </p:pic>
      <p:pic>
        <p:nvPicPr>
          <p:cNvPr id="6" name="Picture 6">
            <a:extLst>
              <a:ext uri="{FF2B5EF4-FFF2-40B4-BE49-F238E27FC236}">
                <a16:creationId xmlns:a16="http://schemas.microsoft.com/office/drawing/2014/main" id="{58006C53-B555-1DFE-E689-2FDA745CB8EA}"/>
              </a:ext>
            </a:extLst>
          </p:cNvPr>
          <p:cNvPicPr>
            <a:picLocks noChangeAspect="1"/>
          </p:cNvPicPr>
          <p:nvPr/>
        </p:nvPicPr>
        <p:blipFill>
          <a:blip r:embed="rId4"/>
          <a:stretch>
            <a:fillRect/>
          </a:stretch>
        </p:blipFill>
        <p:spPr>
          <a:xfrm>
            <a:off x="1527503" y="3776744"/>
            <a:ext cx="9144000" cy="714649"/>
          </a:xfrm>
          <a:prstGeom prst="rect">
            <a:avLst/>
          </a:prstGeom>
        </p:spPr>
      </p:pic>
    </p:spTree>
    <p:extLst>
      <p:ext uri="{BB962C8B-B14F-4D97-AF65-F5344CB8AC3E}">
        <p14:creationId xmlns:p14="http://schemas.microsoft.com/office/powerpoint/2010/main" val="13046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Activity 4: For much of the C20th…</a:t>
            </a:r>
          </a:p>
        </p:txBody>
      </p:sp>
      <p:sp>
        <p:nvSpPr>
          <p:cNvPr id="5" name="TextBox 4">
            <a:extLst>
              <a:ext uri="{FF2B5EF4-FFF2-40B4-BE49-F238E27FC236}">
                <a16:creationId xmlns:a16="http://schemas.microsoft.com/office/drawing/2014/main" id="{4AB56136-82AF-8ACC-8596-93CC63969D07}"/>
              </a:ext>
            </a:extLst>
          </p:cNvPr>
          <p:cNvSpPr txBox="1"/>
          <p:nvPr/>
        </p:nvSpPr>
        <p:spPr>
          <a:xfrm>
            <a:off x="836400" y="1470733"/>
            <a:ext cx="674548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…there was a woman in the parish. And she would have been the one to go down to the priest if she got any news… So she found out that my mother was pregnant, … and she told the priest... So straight way then the priest came to the house. And of course, her parents were nervous and afraid to see a priest coming and the whole lot. So, he took control of everything altogether. He said that … she was barred from the church because she was a sinner. And…she was to be kept indoors because it would be a bad influence on all the kids around to see her pregnant. It wasn’t good. And they told her that there was a place in Tuam … that, when she was due to have the baby she would be taken to Tuam and the nuns would look after her down there. Of course, it was an awful embarrassment to her mother and father and – of course neighbours around and the chatting going around and all that. The gossip back in them days. So anyway, eventually she was brought to Tuam by her father… </a:t>
            </a:r>
          </a:p>
          <a:p>
            <a:r>
              <a:rPr lang="en-GB" dirty="0">
                <a:latin typeface="Arial" panose="020B0604020202020204" pitchFamily="34" charset="0"/>
                <a:cs typeface="Arial" panose="020B0604020202020204" pitchFamily="34" charset="0"/>
              </a:rPr>
              <a:t>So, I was born on the 29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of the 11</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‘51...</a:t>
            </a:r>
          </a:p>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3870433-10CF-1F78-A5E0-9E63C583DCBA}"/>
              </a:ext>
            </a:extLst>
          </p:cNvPr>
          <p:cNvSpPr txBox="1"/>
          <p:nvPr/>
        </p:nvSpPr>
        <p:spPr>
          <a:xfrm>
            <a:off x="7581880" y="1519724"/>
            <a:ext cx="3702452" cy="4708981"/>
          </a:xfrm>
          <a:prstGeom prst="rect">
            <a:avLst/>
          </a:prstGeom>
          <a:solidFill>
            <a:srgbClr val="EBF4E9"/>
          </a:solidFill>
        </p:spPr>
        <p:txBody>
          <a:bodyPr wrap="square" rtlCol="0">
            <a:spAutoFit/>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algn="ctr"/>
            <a:r>
              <a:rPr kumimoji="0" lang="en-GB"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For a photograph of </a:t>
            </a:r>
            <a:r>
              <a:rPr lang="en-GB" sz="1000" dirty="0">
                <a:latin typeface="Arial" panose="020B0604020202020204" pitchFamily="34" charset="0"/>
                <a:cs typeface="Arial" panose="020B0604020202020204" pitchFamily="34" charset="0"/>
              </a:rPr>
              <a:t>Eileen and P.J. Haverty (1976) </a:t>
            </a:r>
            <a:r>
              <a:rPr kumimoji="0" lang="en-GB"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see University of Galway</a:t>
            </a:r>
            <a:r>
              <a:rPr lang="en-GB" sz="1000" dirty="0">
                <a:latin typeface="Arial" panose="020B0604020202020204" pitchFamily="34" charset="0"/>
                <a:cs typeface="Arial" panose="020B0604020202020204" pitchFamily="34" charset="0"/>
              </a:rPr>
              <a:t>, Asset Id 13750, Archival Record Id TOHP, </a:t>
            </a:r>
            <a:r>
              <a:rPr lang="en-GB" sz="1000" dirty="0">
                <a:latin typeface="Arial" panose="020B0604020202020204" pitchFamily="34" charset="0"/>
                <a:cs typeface="Arial" panose="020B0604020202020204" pitchFamily="34" charset="0"/>
                <a:hlinkClick r:id="rId4"/>
              </a:rPr>
              <a:t>https://digital.library.universityofgalway.ie/p/ms/asset/13750</a:t>
            </a:r>
            <a:r>
              <a:rPr lang="en-GB"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CFE894-B845-16B1-632A-5B417C12708A}"/>
              </a:ext>
            </a:extLst>
          </p:cNvPr>
          <p:cNvSpPr txBox="1"/>
          <p:nvPr/>
        </p:nvSpPr>
        <p:spPr>
          <a:xfrm>
            <a:off x="864000" y="6263729"/>
            <a:ext cx="6745481" cy="400110"/>
          </a:xfrm>
          <a:prstGeom prst="rect">
            <a:avLst/>
          </a:prstGeom>
          <a:solidFill>
            <a:srgbClr val="EBF4E9"/>
          </a:solidFill>
        </p:spPr>
        <p:txBody>
          <a:bodyPr wrap="square">
            <a:spAutoFit/>
          </a:bodyPr>
          <a:lstStyle/>
          <a:p>
            <a:r>
              <a:rPr lang="en-GB" sz="1000" dirty="0">
                <a:latin typeface="Arial" panose="020B0604020202020204" pitchFamily="34" charset="0"/>
                <a:cs typeface="Arial" panose="020B0604020202020204" pitchFamily="34" charset="0"/>
              </a:rPr>
              <a:t>Transcript of interview with P.J. Haverty, University of Galway, Asset Id 13756, Archival Record Id TOHP, </a:t>
            </a:r>
            <a:r>
              <a:rPr lang="en-GB" sz="1000" dirty="0">
                <a:latin typeface="Arial" panose="020B0604020202020204" pitchFamily="34" charset="0"/>
                <a:cs typeface="Arial" panose="020B0604020202020204" pitchFamily="34" charset="0"/>
                <a:hlinkClick r:id="rId5"/>
              </a:rPr>
              <a:t>https://digital.library.universityofgalway.ie/p/ms/asset/13756</a:t>
            </a:r>
            <a:r>
              <a:rPr lang="en-GB"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4223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55666"/>
            <a:ext cx="10494577" cy="92787"/>
          </a:xfrm>
          <a:prstGeom prst="rect">
            <a:avLst/>
          </a:prstGeom>
        </p:spPr>
      </p:pic>
      <p:sp>
        <p:nvSpPr>
          <p:cNvPr id="3" name="TextBox 2">
            <a:extLst>
              <a:ext uri="{FF2B5EF4-FFF2-40B4-BE49-F238E27FC236}">
                <a16:creationId xmlns:a16="http://schemas.microsoft.com/office/drawing/2014/main" id="{BB445931-2133-22A0-93A4-A8937F1D6ED6}"/>
              </a:ext>
            </a:extLst>
          </p:cNvPr>
          <p:cNvSpPr txBox="1"/>
          <p:nvPr/>
        </p:nvSpPr>
        <p:spPr>
          <a:xfrm>
            <a:off x="779245" y="1771214"/>
            <a:ext cx="10509467" cy="523220"/>
          </a:xfrm>
          <a:prstGeom prst="rect">
            <a:avLst/>
          </a:prstGeom>
          <a:noFill/>
        </p:spPr>
        <p:txBody>
          <a:bodyPr wrap="square" rtlCol="0">
            <a:spAutoFit/>
          </a:bodyPr>
          <a:lstStyle/>
          <a:p>
            <a:pPr algn="l"/>
            <a:r>
              <a:rPr lang="en-GB" sz="2000" b="1" dirty="0">
                <a:solidFill>
                  <a:srgbClr val="000000"/>
                </a:solidFill>
                <a:effectLst/>
                <a:latin typeface="Arial" panose="020B0604020202020204" pitchFamily="34" charset="0"/>
                <a:cs typeface="Arial" panose="020B0604020202020204" pitchFamily="34" charset="0"/>
              </a:rPr>
              <a:t>One </a:t>
            </a:r>
            <a:r>
              <a:rPr lang="en-GB" sz="2800" b="1" u="sng" dirty="0">
                <a:solidFill>
                  <a:srgbClr val="29A94F"/>
                </a:solidFill>
                <a:effectLst/>
                <a:latin typeface="Arial" panose="020B0604020202020204" pitchFamily="34" charset="0"/>
                <a:cs typeface="Arial" panose="020B0604020202020204" pitchFamily="34" charset="0"/>
              </a:rPr>
              <a:t>S</a:t>
            </a:r>
            <a:r>
              <a:rPr lang="en-GB" sz="2000" b="1" dirty="0">
                <a:solidFill>
                  <a:srgbClr val="000000"/>
                </a:solidFill>
                <a:effectLst/>
                <a:latin typeface="Arial" panose="020B0604020202020204" pitchFamily="34" charset="0"/>
                <a:cs typeface="Arial" panose="020B0604020202020204" pitchFamily="34" charset="0"/>
              </a:rPr>
              <a:t>urprising fact or idea</a:t>
            </a:r>
          </a:p>
        </p:txBody>
      </p:sp>
      <p:cxnSp>
        <p:nvCxnSpPr>
          <p:cNvPr id="6" name="Straight Connector 5">
            <a:extLst>
              <a:ext uri="{FF2B5EF4-FFF2-40B4-BE49-F238E27FC236}">
                <a16:creationId xmlns:a16="http://schemas.microsoft.com/office/drawing/2014/main" id="{E22B61CC-3F69-BBEC-01D0-1E11F77AC1BF}"/>
              </a:ext>
            </a:extLst>
          </p:cNvPr>
          <p:cNvCxnSpPr>
            <a:cxnSpLocks/>
          </p:cNvCxnSpPr>
          <p:nvPr/>
        </p:nvCxnSpPr>
        <p:spPr>
          <a:xfrm flipV="1">
            <a:off x="853090" y="3335769"/>
            <a:ext cx="10391559" cy="8680"/>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E23B87-7335-5C32-B6D5-2DF0FC3D979D}"/>
              </a:ext>
            </a:extLst>
          </p:cNvPr>
          <p:cNvCxnSpPr>
            <a:cxnSpLocks/>
          </p:cNvCxnSpPr>
          <p:nvPr/>
        </p:nvCxnSpPr>
        <p:spPr>
          <a:xfrm flipV="1">
            <a:off x="838200" y="4979674"/>
            <a:ext cx="10391559" cy="8680"/>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68559D-1873-A61A-1DAD-C65FC93AED9F}"/>
              </a:ext>
            </a:extLst>
          </p:cNvPr>
          <p:cNvSpPr txBox="1"/>
          <p:nvPr/>
        </p:nvSpPr>
        <p:spPr>
          <a:xfrm>
            <a:off x="838200" y="3399627"/>
            <a:ext cx="6096000" cy="523220"/>
          </a:xfrm>
          <a:prstGeom prst="rect">
            <a:avLst/>
          </a:prstGeom>
          <a:noFill/>
        </p:spPr>
        <p:txBody>
          <a:bodyPr wrap="square">
            <a:spAutoFit/>
          </a:bodyPr>
          <a:lstStyle/>
          <a:p>
            <a:pPr algn="l"/>
            <a:r>
              <a:rPr lang="en-GB" sz="2000" b="1" dirty="0">
                <a:solidFill>
                  <a:srgbClr val="000000"/>
                </a:solidFill>
                <a:effectLst/>
                <a:latin typeface="Arial" panose="020B0604020202020204" pitchFamily="34" charset="0"/>
                <a:cs typeface="Arial" panose="020B0604020202020204" pitchFamily="34" charset="0"/>
              </a:rPr>
              <a:t>One </a:t>
            </a:r>
            <a:r>
              <a:rPr lang="en-GB" sz="2800" b="1" u="sng" dirty="0">
                <a:solidFill>
                  <a:srgbClr val="29A94F"/>
                </a:solidFill>
                <a:effectLst/>
                <a:latin typeface="Arial" panose="020B0604020202020204" pitchFamily="34" charset="0"/>
                <a:cs typeface="Arial" panose="020B0604020202020204" pitchFamily="34" charset="0"/>
              </a:rPr>
              <a:t>I</a:t>
            </a:r>
            <a:r>
              <a:rPr lang="en-GB" sz="2000" b="1" dirty="0">
                <a:solidFill>
                  <a:srgbClr val="000000"/>
                </a:solidFill>
                <a:effectLst/>
                <a:latin typeface="Arial" panose="020B0604020202020204" pitchFamily="34" charset="0"/>
                <a:cs typeface="Arial" panose="020B0604020202020204" pitchFamily="34" charset="0"/>
              </a:rPr>
              <a:t>nteresting fact or idea</a:t>
            </a:r>
          </a:p>
        </p:txBody>
      </p:sp>
      <p:sp>
        <p:nvSpPr>
          <p:cNvPr id="17" name="TextBox 16">
            <a:extLst>
              <a:ext uri="{FF2B5EF4-FFF2-40B4-BE49-F238E27FC236}">
                <a16:creationId xmlns:a16="http://schemas.microsoft.com/office/drawing/2014/main" id="{C4EC4E0D-F62A-0E91-AD72-7E2DFAC9E003}"/>
              </a:ext>
            </a:extLst>
          </p:cNvPr>
          <p:cNvSpPr txBox="1"/>
          <p:nvPr/>
        </p:nvSpPr>
        <p:spPr>
          <a:xfrm>
            <a:off x="779245" y="5063613"/>
            <a:ext cx="6096000" cy="523220"/>
          </a:xfrm>
          <a:prstGeom prst="rect">
            <a:avLst/>
          </a:prstGeom>
          <a:noFill/>
        </p:spPr>
        <p:txBody>
          <a:bodyPr wrap="square">
            <a:spAutoFit/>
          </a:bodyPr>
          <a:lstStyle/>
          <a:p>
            <a:pPr algn="l"/>
            <a:r>
              <a:rPr lang="en-GB" sz="2000" b="1" dirty="0">
                <a:solidFill>
                  <a:srgbClr val="000000"/>
                </a:solidFill>
                <a:effectLst/>
                <a:latin typeface="Arial" panose="020B0604020202020204" pitchFamily="34" charset="0"/>
                <a:cs typeface="Arial" panose="020B0604020202020204" pitchFamily="34" charset="0"/>
              </a:rPr>
              <a:t>One </a:t>
            </a:r>
            <a:r>
              <a:rPr lang="en-GB" sz="2800" b="1" u="sng" dirty="0">
                <a:solidFill>
                  <a:srgbClr val="29A94F"/>
                </a:solidFill>
                <a:effectLst/>
                <a:latin typeface="Arial" panose="020B0604020202020204" pitchFamily="34" charset="0"/>
                <a:cs typeface="Arial" panose="020B0604020202020204" pitchFamily="34" charset="0"/>
              </a:rPr>
              <a:t>T</a:t>
            </a:r>
            <a:r>
              <a:rPr lang="en-GB" sz="2000" b="1" dirty="0">
                <a:solidFill>
                  <a:srgbClr val="000000"/>
                </a:solidFill>
                <a:effectLst/>
                <a:latin typeface="Arial" panose="020B0604020202020204" pitchFamily="34" charset="0"/>
                <a:cs typeface="Arial" panose="020B0604020202020204" pitchFamily="34" charset="0"/>
              </a:rPr>
              <a:t>roubling fact or idea</a:t>
            </a:r>
          </a:p>
        </p:txBody>
      </p:sp>
      <p:sp>
        <p:nvSpPr>
          <p:cNvPr id="12" name="Title 1">
            <a:extLst>
              <a:ext uri="{FF2B5EF4-FFF2-40B4-BE49-F238E27FC236}">
                <a16:creationId xmlns:a16="http://schemas.microsoft.com/office/drawing/2014/main" id="{97535961-E144-6EC7-6E5F-C05615008A6F}"/>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Activity 5: </a:t>
            </a:r>
            <a:r>
              <a:rPr lang="en-US" sz="4000" b="1" dirty="0">
                <a:solidFill>
                  <a:srgbClr val="29A94F"/>
                </a:solidFill>
                <a:latin typeface="Arial" panose="020B0604020202020204" pitchFamily="34" charset="0"/>
                <a:cs typeface="Arial" panose="020B0604020202020204" pitchFamily="34" charset="0"/>
              </a:rPr>
              <a:t>S</a:t>
            </a:r>
            <a:r>
              <a:rPr lang="en-US" sz="4000" b="1" dirty="0">
                <a:latin typeface="Arial" panose="020B0604020202020204" pitchFamily="34" charset="0"/>
                <a:cs typeface="Arial" panose="020B0604020202020204" pitchFamily="34" charset="0"/>
              </a:rPr>
              <a:t>-</a:t>
            </a:r>
            <a:r>
              <a:rPr lang="en-US" sz="4000" b="1" dirty="0">
                <a:solidFill>
                  <a:srgbClr val="29A94F"/>
                </a:solidFill>
                <a:latin typeface="Arial" panose="020B0604020202020204" pitchFamily="34" charset="0"/>
                <a:cs typeface="Arial" panose="020B0604020202020204" pitchFamily="34" charset="0"/>
              </a:rPr>
              <a:t>I</a:t>
            </a:r>
            <a:r>
              <a:rPr lang="en-US" sz="4000" b="1" dirty="0">
                <a:latin typeface="Arial" panose="020B0604020202020204" pitchFamily="34" charset="0"/>
                <a:cs typeface="Arial" panose="020B0604020202020204" pitchFamily="34" charset="0"/>
              </a:rPr>
              <a:t>-</a:t>
            </a:r>
            <a:r>
              <a:rPr lang="en-US" sz="4000" b="1" dirty="0">
                <a:solidFill>
                  <a:srgbClr val="29A94F"/>
                </a:solidFill>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335024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Unit 1: Outline</a:t>
            </a:r>
          </a:p>
        </p:txBody>
      </p:sp>
      <p:graphicFrame>
        <p:nvGraphicFramePr>
          <p:cNvPr id="5" name="Table 4">
            <a:extLst>
              <a:ext uri="{FF2B5EF4-FFF2-40B4-BE49-F238E27FC236}">
                <a16:creationId xmlns:a16="http://schemas.microsoft.com/office/drawing/2014/main" id="{B46B542B-F0A7-3370-58C4-1DF91778248C}"/>
              </a:ext>
            </a:extLst>
          </p:cNvPr>
          <p:cNvGraphicFramePr>
            <a:graphicFrameLocks noGrp="1"/>
          </p:cNvGraphicFramePr>
          <p:nvPr>
            <p:extLst>
              <p:ext uri="{D42A27DB-BD31-4B8C-83A1-F6EECF244321}">
                <p14:modId xmlns:p14="http://schemas.microsoft.com/office/powerpoint/2010/main" val="1729806931"/>
              </p:ext>
            </p:extLst>
          </p:nvPr>
        </p:nvGraphicFramePr>
        <p:xfrm>
          <a:off x="853090" y="1507210"/>
          <a:ext cx="10474910" cy="3706451"/>
        </p:xfrm>
        <a:graphic>
          <a:graphicData uri="http://schemas.openxmlformats.org/drawingml/2006/table">
            <a:tbl>
              <a:tblPr firstRow="1" firstCol="1" lastRow="1" lastCol="1" bandRow="1" bandCol="1">
                <a:tableStyleId>{5C22544A-7EE6-4342-B048-85BDC9FD1C3A}</a:tableStyleId>
              </a:tblPr>
              <a:tblGrid>
                <a:gridCol w="656446">
                  <a:extLst>
                    <a:ext uri="{9D8B030D-6E8A-4147-A177-3AD203B41FA5}">
                      <a16:colId xmlns:a16="http://schemas.microsoft.com/office/drawing/2014/main" val="2999478016"/>
                    </a:ext>
                  </a:extLst>
                </a:gridCol>
                <a:gridCol w="1179861">
                  <a:extLst>
                    <a:ext uri="{9D8B030D-6E8A-4147-A177-3AD203B41FA5}">
                      <a16:colId xmlns:a16="http://schemas.microsoft.com/office/drawing/2014/main" val="2857633840"/>
                    </a:ext>
                  </a:extLst>
                </a:gridCol>
                <a:gridCol w="2000920">
                  <a:extLst>
                    <a:ext uri="{9D8B030D-6E8A-4147-A177-3AD203B41FA5}">
                      <a16:colId xmlns:a16="http://schemas.microsoft.com/office/drawing/2014/main" val="992399321"/>
                    </a:ext>
                  </a:extLst>
                </a:gridCol>
                <a:gridCol w="6637683">
                  <a:extLst>
                    <a:ext uri="{9D8B030D-6E8A-4147-A177-3AD203B41FA5}">
                      <a16:colId xmlns:a16="http://schemas.microsoft.com/office/drawing/2014/main" val="358161753"/>
                    </a:ext>
                  </a:extLst>
                </a:gridCol>
              </a:tblGrid>
              <a:tr h="206437">
                <a:tc>
                  <a:txBody>
                    <a:bodyPr/>
                    <a:lstStyle/>
                    <a:p>
                      <a:pPr marL="50165" lvl="0" algn="l">
                        <a:lnSpc>
                          <a:spcPct val="100000"/>
                        </a:lnSpc>
                        <a:spcBef>
                          <a:spcPts val="5"/>
                        </a:spcBef>
                        <a:spcAft>
                          <a:spcPts val="0"/>
                        </a:spcAft>
                        <a:buNone/>
                      </a:pPr>
                      <a:r>
                        <a:rPr lang="en-US" sz="1600" b="1" i="0" spc="-20" dirty="0">
                          <a:solidFill>
                            <a:schemeClr val="bg1"/>
                          </a:solidFill>
                          <a:effectLst/>
                          <a:latin typeface="Arial" panose="020B0604020202020204" pitchFamily="34" charset="0"/>
                          <a:cs typeface="Arial" panose="020B0604020202020204" pitchFamily="34" charset="0"/>
                        </a:rPr>
                        <a:t>Slide</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a:lnSpc>
                          <a:spcPct val="100000"/>
                        </a:lnSpc>
                        <a:spcBef>
                          <a:spcPts val="405"/>
                        </a:spcBef>
                        <a:spcAft>
                          <a:spcPts val="0"/>
                        </a:spcAft>
                        <a:buNone/>
                      </a:pPr>
                      <a:r>
                        <a:rPr lang="en-US" sz="1600" b="1" i="0" dirty="0">
                          <a:solidFill>
                            <a:schemeClr val="bg1"/>
                          </a:solidFill>
                          <a:effectLst/>
                          <a:latin typeface="Arial" panose="020B0604020202020204" pitchFamily="34" charset="0"/>
                          <a:cs typeface="Arial" panose="020B0604020202020204" pitchFamily="34" charset="0"/>
                        </a:rPr>
                        <a:t>Activity No</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a:lnSpc>
                          <a:spcPct val="100000"/>
                        </a:lnSpc>
                        <a:spcBef>
                          <a:spcPts val="405"/>
                        </a:spcBef>
                        <a:spcAft>
                          <a:spcPts val="0"/>
                        </a:spcAft>
                        <a:buNone/>
                      </a:pPr>
                      <a:r>
                        <a:rPr lang="en-US" sz="1600" b="1" i="0" dirty="0">
                          <a:solidFill>
                            <a:schemeClr val="bg1"/>
                          </a:solidFill>
                          <a:effectLst/>
                          <a:latin typeface="Arial" panose="020B0604020202020204" pitchFamily="34" charset="0"/>
                          <a:cs typeface="Arial" panose="020B0604020202020204" pitchFamily="34" charset="0"/>
                        </a:rPr>
                        <a:t>Activity Name</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a:solidFill>
                        <a:srgbClr val="147437"/>
                      </a:solidFill>
                    </a:lnB>
                    <a:solidFill>
                      <a:srgbClr val="147437"/>
                    </a:solidFill>
                  </a:tcPr>
                </a:tc>
                <a:tc>
                  <a:txBody>
                    <a:bodyPr/>
                    <a:lstStyle/>
                    <a:p>
                      <a:pPr marL="44450" marR="0" lvl="0" indent="0" algn="l" defTabSz="914400" rtl="0" eaLnBrk="1" fontAlgn="auto" latinLnBrk="0" hangingPunct="1">
                        <a:lnSpc>
                          <a:spcPct val="100000"/>
                        </a:lnSpc>
                        <a:spcBef>
                          <a:spcPts val="405"/>
                        </a:spcBef>
                        <a:spcAft>
                          <a:spcPts val="0"/>
                        </a:spcAft>
                        <a:buClrTx/>
                        <a:buSzTx/>
                        <a:buFontTx/>
                        <a:buNone/>
                        <a:tabLst/>
                        <a:defRPr/>
                      </a:pPr>
                      <a:r>
                        <a:rPr lang="en-US" sz="1600" b="1" i="0" dirty="0">
                          <a:solidFill>
                            <a:schemeClr val="bg1"/>
                          </a:solidFill>
                          <a:effectLst/>
                          <a:latin typeface="Arial" panose="020B0604020202020204" pitchFamily="34" charset="0"/>
                          <a:cs typeface="Arial" panose="020B0604020202020204" pitchFamily="34" charset="0"/>
                        </a:rPr>
                        <a:t>Description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solidFill>
                      <a:srgbClr val="147437"/>
                    </a:solidFill>
                  </a:tcPr>
                </a:tc>
                <a:extLst>
                  <a:ext uri="{0D108BD9-81ED-4DB2-BD59-A6C34878D82A}">
                    <a16:rowId xmlns:a16="http://schemas.microsoft.com/office/drawing/2014/main" val="1063308803"/>
                  </a:ext>
                </a:extLst>
              </a:tr>
              <a:tr h="635959">
                <a:tc>
                  <a:txBody>
                    <a:bodyPr/>
                    <a:lstStyle/>
                    <a:p>
                      <a:pPr algn="l">
                        <a:lnSpc>
                          <a:spcPct val="100000"/>
                        </a:lnSpc>
                      </a:pPr>
                      <a:r>
                        <a:rPr lang="en-US" sz="1600" b="1" dirty="0">
                          <a:solidFill>
                            <a:srgbClr val="147437"/>
                          </a:solidFill>
                          <a:effectLst/>
                          <a:latin typeface="Arial" panose="020B0604020202020204" pitchFamily="34" charset="0"/>
                          <a:cs typeface="Arial" panose="020B0604020202020204" pitchFamily="34" charset="0"/>
                        </a:rPr>
                        <a:t>3</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noFill/>
                  </a:tcPr>
                </a:tc>
                <a:tc>
                  <a:txBody>
                    <a:bodyPr/>
                    <a:lstStyle/>
                    <a:p>
                      <a:pPr marL="44450" marR="83820" algn="l">
                        <a:lnSpc>
                          <a:spcPct val="100000"/>
                        </a:lnSpc>
                        <a:spcBef>
                          <a:spcPts val="405"/>
                        </a:spcBef>
                        <a:spcAft>
                          <a:spcPts val="0"/>
                        </a:spcAft>
                      </a:pPr>
                      <a:r>
                        <a:rPr lang="en-US" sz="1600" dirty="0">
                          <a:solidFill>
                            <a:schemeClr val="tx1"/>
                          </a:solidFill>
                          <a:effectLst/>
                          <a:latin typeface="Arial" panose="020B0604020202020204" pitchFamily="34" charset="0"/>
                          <a:cs typeface="Arial" panose="020B0604020202020204" pitchFamily="34" charset="0"/>
                        </a:rPr>
                        <a:t>1</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noFill/>
                  </a:tcPr>
                </a:tc>
                <a:tc>
                  <a:txBody>
                    <a:bodyPr/>
                    <a:lstStyle/>
                    <a:p>
                      <a:pPr marL="44450" lvl="0" algn="l">
                        <a:lnSpc>
                          <a:spcPct val="100000"/>
                        </a:lnSpc>
                        <a:spcBef>
                          <a:spcPts val="405"/>
                        </a:spcBef>
                        <a:spcAft>
                          <a:spcPts val="0"/>
                        </a:spcAft>
                        <a:buNone/>
                      </a:pPr>
                      <a:r>
                        <a:rPr lang="en-US" sz="1600" dirty="0">
                          <a:solidFill>
                            <a:schemeClr val="tx1"/>
                          </a:solidFill>
                          <a:effectLst/>
                          <a:latin typeface="Arial" panose="020B0604020202020204" pitchFamily="34" charset="0"/>
                          <a:cs typeface="Arial" panose="020B0604020202020204" pitchFamily="34" charset="0"/>
                        </a:rPr>
                        <a:t>Coming to terms</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a:solidFill>
                        <a:srgbClr val="147437"/>
                      </a:solidFill>
                    </a:lnB>
                    <a:noFill/>
                  </a:tcPr>
                </a:tc>
                <a:tc>
                  <a:txBody>
                    <a:bodyPr/>
                    <a:lstStyle/>
                    <a:p>
                      <a:pPr marL="44450" lvl="0" algn="l">
                        <a:lnSpc>
                          <a:spcPct val="100000"/>
                        </a:lnSpc>
                        <a:spcBef>
                          <a:spcPts val="405"/>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Introduction to Ireland’s historic institutions and pre-teaching of relevant terminology (teacher input and pair work)</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274074852"/>
                  </a:ext>
                </a:extLst>
              </a:tr>
              <a:tr h="695214">
                <a:tc>
                  <a:txBody>
                    <a:bodyPr/>
                    <a:lstStyle/>
                    <a:p>
                      <a:pPr algn="l">
                        <a:lnSpc>
                          <a:spcPct val="100000"/>
                        </a:lnSpc>
                      </a:pPr>
                      <a:r>
                        <a:rPr lang="en-US" sz="1600" b="1" dirty="0">
                          <a:solidFill>
                            <a:srgbClr val="147437"/>
                          </a:solidFill>
                          <a:effectLst/>
                          <a:latin typeface="Arial" panose="020B0604020202020204" pitchFamily="34" charset="0"/>
                          <a:cs typeface="Arial" panose="020B0604020202020204" pitchFamily="34" charset="0"/>
                        </a:rPr>
                        <a:t>4</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154940" algn="l">
                        <a:lnSpc>
                          <a:spcPct val="100000"/>
                        </a:lnSpc>
                        <a:spcBef>
                          <a:spcPts val="510"/>
                        </a:spcBef>
                        <a:spcAft>
                          <a:spcPts val="0"/>
                        </a:spcAft>
                      </a:pPr>
                      <a:r>
                        <a:rPr lang="en-US" sz="1600" dirty="0">
                          <a:solidFill>
                            <a:schemeClr val="tx1"/>
                          </a:solidFill>
                          <a:effectLst/>
                          <a:latin typeface="Arial" panose="020B0604020202020204" pitchFamily="34" charset="0"/>
                          <a:cs typeface="Arial" panose="020B0604020202020204" pitchFamily="34" charset="0"/>
                        </a:rPr>
                        <a:t>2</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dirty="0">
                          <a:solidFill>
                            <a:schemeClr val="tx1"/>
                          </a:solidFill>
                          <a:effectLst/>
                          <a:latin typeface="Arial" panose="020B0604020202020204" pitchFamily="34" charset="0"/>
                          <a:cs typeface="Arial" panose="020B0604020202020204" pitchFamily="34" charset="0"/>
                        </a:rPr>
                        <a:t>Our Brave Space</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Devising a Brave Space Agreement (pair and small group work, whole class discussion)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563924854"/>
                  </a:ext>
                </a:extLst>
              </a:tr>
              <a:tr h="832506">
                <a:tc>
                  <a:txBody>
                    <a:bodyPr/>
                    <a:lstStyle/>
                    <a:p>
                      <a:pPr lvl="0" algn="l">
                        <a:lnSpc>
                          <a:spcPct val="100000"/>
                        </a:lnSpc>
                        <a:buNone/>
                      </a:pPr>
                      <a:r>
                        <a:rPr lang="en-US" sz="1600" b="1" dirty="0">
                          <a:solidFill>
                            <a:srgbClr val="147437"/>
                          </a:solidFill>
                          <a:effectLst/>
                          <a:latin typeface="Arial" panose="020B0604020202020204" pitchFamily="34" charset="0"/>
                          <a:cs typeface="Arial" panose="020B0604020202020204" pitchFamily="34" charset="0"/>
                        </a:rPr>
                        <a:t>6-7</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dirty="0">
                          <a:solidFill>
                            <a:schemeClr val="tx1"/>
                          </a:solidFill>
                          <a:effectLst/>
                          <a:latin typeface="Arial" panose="020B0604020202020204" pitchFamily="34" charset="0"/>
                          <a:cs typeface="Arial" panose="020B0604020202020204" pitchFamily="34" charset="0"/>
                        </a:rPr>
                        <a:t>3</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Architecture of containment</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Data relating to Ireland’s historic institutions (whole class discussion) | Introduction to the concept of the architecture of containment (teacher input)</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944890819"/>
                  </a:ext>
                </a:extLst>
              </a:tr>
              <a:tr h="892595">
                <a:tc>
                  <a:txBody>
                    <a:bodyPr/>
                    <a:lstStyle/>
                    <a:p>
                      <a:pPr lvl="0" algn="l">
                        <a:lnSpc>
                          <a:spcPct val="100000"/>
                        </a:lnSpc>
                        <a:buNone/>
                      </a:pPr>
                      <a:r>
                        <a:rPr lang="en-US" sz="1600" b="1" dirty="0">
                          <a:solidFill>
                            <a:srgbClr val="147437"/>
                          </a:solidFill>
                          <a:effectLst/>
                          <a:latin typeface="Arial" panose="020B0604020202020204" pitchFamily="34" charset="0"/>
                          <a:cs typeface="Arial" panose="020B0604020202020204" pitchFamily="34" charset="0"/>
                        </a:rPr>
                        <a:t>8-10</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4</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For much of the C20th…</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Relevant articles from the 1937 constitution (whole class discussion) | Life for women and children in C20th Ireland (teacher input, small </a:t>
                      </a:r>
                      <a:r>
                        <a:rPr lang="en-US" sz="1600" b="0">
                          <a:solidFill>
                            <a:schemeClr val="tx1"/>
                          </a:solidFill>
                          <a:effectLst/>
                          <a:latin typeface="Arial" panose="020B0604020202020204" pitchFamily="34" charset="0"/>
                          <a:cs typeface="Arial" panose="020B0604020202020204" pitchFamily="34" charset="0"/>
                        </a:rPr>
                        <a:t>group work, whole </a:t>
                      </a:r>
                      <a:r>
                        <a:rPr lang="en-US" sz="1600" b="0" dirty="0">
                          <a:solidFill>
                            <a:schemeClr val="tx1"/>
                          </a:solidFill>
                          <a:effectLst/>
                          <a:latin typeface="Arial" panose="020B0604020202020204" pitchFamily="34" charset="0"/>
                          <a:cs typeface="Arial" panose="020B0604020202020204" pitchFamily="34" charset="0"/>
                        </a:rPr>
                        <a:t>class discussion)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030258074"/>
                  </a:ext>
                </a:extLst>
              </a:tr>
              <a:tr h="406337">
                <a:tc>
                  <a:txBody>
                    <a:bodyPr/>
                    <a:lstStyle/>
                    <a:p>
                      <a:pPr lvl="0" algn="l">
                        <a:lnSpc>
                          <a:spcPct val="100000"/>
                        </a:lnSpc>
                        <a:buNone/>
                      </a:pPr>
                      <a:r>
                        <a:rPr lang="en-US" sz="1600" b="1" dirty="0">
                          <a:solidFill>
                            <a:srgbClr val="147437"/>
                          </a:solidFill>
                          <a:effectLst/>
                          <a:latin typeface="Arial" panose="020B0604020202020204" pitchFamily="34" charset="0"/>
                          <a:cs typeface="Arial" panose="020B0604020202020204" pitchFamily="34" charset="0"/>
                        </a:rPr>
                        <a:t>11</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5</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S.I.T.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Reflection (individual work)</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073866266"/>
                  </a:ext>
                </a:extLst>
              </a:tr>
            </a:tbl>
          </a:graphicData>
        </a:graphic>
      </p:graphicFrame>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Tree>
    <p:extLst>
      <p:ext uri="{BB962C8B-B14F-4D97-AF65-F5344CB8AC3E}">
        <p14:creationId xmlns:p14="http://schemas.microsoft.com/office/powerpoint/2010/main" val="167266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Activity 1: Coming to terms</a:t>
            </a: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525583" cy="93061"/>
          </a:xfrm>
          <a:prstGeom prst="rect">
            <a:avLst/>
          </a:prstGeom>
        </p:spPr>
      </p:pic>
      <p:sp>
        <p:nvSpPr>
          <p:cNvPr id="8" name="TextBox 7">
            <a:extLst>
              <a:ext uri="{FF2B5EF4-FFF2-40B4-BE49-F238E27FC236}">
                <a16:creationId xmlns:a16="http://schemas.microsoft.com/office/drawing/2014/main" id="{8F75EA0E-43C8-946A-2B97-AB896C8A737C}"/>
              </a:ext>
            </a:extLst>
          </p:cNvPr>
          <p:cNvSpPr txBox="1"/>
          <p:nvPr/>
        </p:nvSpPr>
        <p:spPr>
          <a:xfrm>
            <a:off x="869206" y="3105154"/>
            <a:ext cx="2522064" cy="323165"/>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b="1" dirty="0">
                <a:solidFill>
                  <a:schemeClr val="bg1"/>
                </a:solidFill>
                <a:latin typeface="Arial" panose="020B0604020202020204" pitchFamily="34" charset="0"/>
                <a:cs typeface="Arial" panose="020B0604020202020204" pitchFamily="34" charset="0"/>
              </a:rPr>
              <a:t>Magdalene Laundries</a:t>
            </a:r>
          </a:p>
        </p:txBody>
      </p:sp>
      <p:sp>
        <p:nvSpPr>
          <p:cNvPr id="10" name="TextBox 9">
            <a:extLst>
              <a:ext uri="{FF2B5EF4-FFF2-40B4-BE49-F238E27FC236}">
                <a16:creationId xmlns:a16="http://schemas.microsoft.com/office/drawing/2014/main" id="{6F4DDE3A-E8BC-805B-8AE3-ACD9829F2436}"/>
              </a:ext>
            </a:extLst>
          </p:cNvPr>
          <p:cNvSpPr txBox="1"/>
          <p:nvPr/>
        </p:nvSpPr>
        <p:spPr>
          <a:xfrm>
            <a:off x="869206" y="3459097"/>
            <a:ext cx="10509467" cy="1077218"/>
          </a:xfrm>
          <a:prstGeom prst="rect">
            <a:avLst/>
          </a:prstGeom>
          <a:noFill/>
          <a:ln>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588937"/>
              </a:buClr>
              <a:buFont typeface="Courier New" panose="02070309020205020404" pitchFamily="49" charset="0"/>
              <a:buChar char="o"/>
            </a:pPr>
            <a:r>
              <a:rPr lang="en-GB" sz="1600" i="0" dirty="0">
                <a:effectLst/>
                <a:latin typeface="Arial" panose="020B0604020202020204" pitchFamily="34" charset="0"/>
                <a:cs typeface="Arial" panose="020B0604020202020204" pitchFamily="34" charset="0"/>
              </a:rPr>
              <a:t>For</a:t>
            </a:r>
            <a:r>
              <a:rPr lang="en-GB" sz="1600" b="0" i="0" dirty="0">
                <a:effectLst/>
                <a:latin typeface="Arial" panose="020B0604020202020204" pitchFamily="34" charset="0"/>
                <a:cs typeface="Arial" panose="020B0604020202020204" pitchFamily="34" charset="0"/>
              </a:rPr>
              <a:t> girls/women who were perceived to be ‘promiscuous’, ‘unmarried’ mothers coming from Mother and Baby homes, the daughters of ‘unmarried’ mothers, those considered a burden on families or the state, those who had been sexually abused, or had grown up in industrial schools.</a:t>
            </a:r>
          </a:p>
          <a:p>
            <a:pPr marL="285750" indent="-285750">
              <a:buClr>
                <a:srgbClr val="588937"/>
              </a:buClr>
              <a:buFont typeface="Courier New" panose="02070309020205020404" pitchFamily="49" charset="0"/>
              <a:buChar char="o"/>
            </a:pPr>
            <a:r>
              <a:rPr lang="en-GB" sz="1600" b="0" i="0" dirty="0">
                <a:effectLst/>
                <a:latin typeface="Arial" panose="020B0604020202020204" pitchFamily="34" charset="0"/>
                <a:cs typeface="Arial" panose="020B0604020202020204" pitchFamily="34" charset="0"/>
              </a:rPr>
              <a:t>Were run by religious orders for profit, with public funding and dependent </a:t>
            </a:r>
            <a:r>
              <a:rPr lang="en-GB" sz="1600" dirty="0">
                <a:latin typeface="Arial" panose="020B0604020202020204" pitchFamily="34" charset="0"/>
                <a:cs typeface="Arial" panose="020B0604020202020204" pitchFamily="34" charset="0"/>
              </a:rPr>
              <a:t>on the unpaid labour of girls/women.</a:t>
            </a:r>
          </a:p>
        </p:txBody>
      </p:sp>
      <p:sp>
        <p:nvSpPr>
          <p:cNvPr id="5" name="TextBox 4">
            <a:extLst>
              <a:ext uri="{FF2B5EF4-FFF2-40B4-BE49-F238E27FC236}">
                <a16:creationId xmlns:a16="http://schemas.microsoft.com/office/drawing/2014/main" id="{99497107-1E70-3568-F058-8C2D2219D15F}"/>
              </a:ext>
            </a:extLst>
          </p:cNvPr>
          <p:cNvSpPr txBox="1"/>
          <p:nvPr/>
        </p:nvSpPr>
        <p:spPr>
          <a:xfrm>
            <a:off x="853090" y="1461513"/>
            <a:ext cx="2538180" cy="323165"/>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b="1" dirty="0">
                <a:solidFill>
                  <a:schemeClr val="bg1"/>
                </a:solidFill>
                <a:latin typeface="Arial" panose="020B0604020202020204" pitchFamily="34" charset="0"/>
                <a:cs typeface="Arial" panose="020B0604020202020204" pitchFamily="34" charset="0"/>
              </a:rPr>
              <a:t>Industrial schools</a:t>
            </a:r>
          </a:p>
        </p:txBody>
      </p:sp>
      <p:sp>
        <p:nvSpPr>
          <p:cNvPr id="13" name="TextBox 12">
            <a:extLst>
              <a:ext uri="{FF2B5EF4-FFF2-40B4-BE49-F238E27FC236}">
                <a16:creationId xmlns:a16="http://schemas.microsoft.com/office/drawing/2014/main" id="{A438228A-7338-41E4-6B98-FDBD1EEA3836}"/>
              </a:ext>
            </a:extLst>
          </p:cNvPr>
          <p:cNvSpPr txBox="1"/>
          <p:nvPr/>
        </p:nvSpPr>
        <p:spPr>
          <a:xfrm>
            <a:off x="869206" y="1823672"/>
            <a:ext cx="10509467" cy="1077218"/>
          </a:xfrm>
          <a:prstGeom prst="rect">
            <a:avLst/>
          </a:prstGeom>
          <a:noFill/>
          <a:ln>
            <a:solidFill>
              <a:srgbClr val="92D050"/>
            </a:solidFill>
          </a:ln>
        </p:spPr>
        <p:txBody>
          <a:bodyPr wrap="square">
            <a:spAutoFit/>
          </a:bodyPr>
          <a:lstStyle/>
          <a:p>
            <a:pPr marL="285750" indent="-285750">
              <a:buClr>
                <a:srgbClr val="588937"/>
              </a:buClr>
              <a:buFont typeface="Courier New" panose="02070309020205020404" pitchFamily="49" charset="0"/>
              <a:buChar char="o"/>
            </a:pPr>
            <a:r>
              <a:rPr lang="en-GB" sz="1600" dirty="0">
                <a:effectLst/>
                <a:latin typeface="Arial" panose="020B0604020202020204" pitchFamily="34" charset="0"/>
                <a:cs typeface="Arial" panose="020B0604020202020204" pitchFamily="34" charset="0"/>
              </a:rPr>
              <a:t>For ‘neglected, orphaned or abandoned’ children, including those born in Mother and Baby homes.</a:t>
            </a:r>
          </a:p>
          <a:p>
            <a:pPr marL="285750" indent="-285750">
              <a:buClr>
                <a:srgbClr val="588937"/>
              </a:buClr>
              <a:buFont typeface="Courier New" panose="02070309020205020404" pitchFamily="49" charset="0"/>
              <a:buChar char="o"/>
            </a:pPr>
            <a:r>
              <a:rPr lang="en-GB" sz="1600" dirty="0">
                <a:effectLst/>
                <a:latin typeface="Arial" panose="020B0604020202020204" pitchFamily="34" charset="0"/>
                <a:cs typeface="Arial" panose="020B0604020202020204" pitchFamily="34" charset="0"/>
              </a:rPr>
              <a:t>F</a:t>
            </a:r>
            <a:r>
              <a:rPr lang="en-GB" sz="1600" dirty="0">
                <a:latin typeface="Arial" panose="020B0604020202020204" pitchFamily="34" charset="0"/>
                <a:cs typeface="Arial" panose="020B0604020202020204" pitchFamily="34" charset="0"/>
              </a:rPr>
              <a:t>ocused on religious instruction and practical training (boys – farm workers; girls – domestic servants).</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Often included for-profit enterprises, such as commercial farms, involving child labour.</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Were run by religious orders; legislated for and inspected by the state, with public funding.</a:t>
            </a:r>
          </a:p>
        </p:txBody>
      </p:sp>
      <p:sp>
        <p:nvSpPr>
          <p:cNvPr id="6" name="TextBox 5">
            <a:extLst>
              <a:ext uri="{FF2B5EF4-FFF2-40B4-BE49-F238E27FC236}">
                <a16:creationId xmlns:a16="http://schemas.microsoft.com/office/drawing/2014/main" id="{6D02204A-5049-98D8-F751-0EBFE50A3D3F}"/>
              </a:ext>
            </a:extLst>
          </p:cNvPr>
          <p:cNvSpPr txBox="1"/>
          <p:nvPr/>
        </p:nvSpPr>
        <p:spPr>
          <a:xfrm>
            <a:off x="850640" y="4720911"/>
            <a:ext cx="2540630" cy="323165"/>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chemeClr val="bg1"/>
                </a:solidFill>
                <a:latin typeface="Arial" panose="020B0604020202020204" pitchFamily="34" charset="0"/>
                <a:cs typeface="Arial" panose="020B0604020202020204" pitchFamily="34" charset="0"/>
              </a:rPr>
              <a:t>Mother and Baby homes</a:t>
            </a:r>
          </a:p>
        </p:txBody>
      </p:sp>
      <p:sp>
        <p:nvSpPr>
          <p:cNvPr id="14" name="TextBox 13">
            <a:extLst>
              <a:ext uri="{FF2B5EF4-FFF2-40B4-BE49-F238E27FC236}">
                <a16:creationId xmlns:a16="http://schemas.microsoft.com/office/drawing/2014/main" id="{7EA96B10-2B11-15F3-217A-8D821EA1229A}"/>
              </a:ext>
            </a:extLst>
          </p:cNvPr>
          <p:cNvSpPr txBox="1"/>
          <p:nvPr/>
        </p:nvSpPr>
        <p:spPr>
          <a:xfrm>
            <a:off x="850640" y="5074854"/>
            <a:ext cx="10509467" cy="1569660"/>
          </a:xfrm>
          <a:prstGeom prst="rect">
            <a:avLst/>
          </a:prstGeom>
          <a:noFill/>
          <a:ln>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For girls/women who became pregnant outside of marriage.</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Women were confined for varying periods of time after their baby was born, doing unpaid manual labour, such as cleaning, cooking, looking after children (not always their own). Some women were transferred directly from/to Magdalene Laundries. Children who did not leave with their mothers or die in the homes were, sometimes years later, boarded out (fostered), adopted (il/legally) or sent to industrial schools. </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Were run by religious orders; legislated for and inspected by the state, with public funding.</a:t>
            </a:r>
          </a:p>
        </p:txBody>
      </p:sp>
      <p:sp>
        <p:nvSpPr>
          <p:cNvPr id="4" name="TextBox 3">
            <a:extLst>
              <a:ext uri="{FF2B5EF4-FFF2-40B4-BE49-F238E27FC236}">
                <a16:creationId xmlns:a16="http://schemas.microsoft.com/office/drawing/2014/main" id="{195EF916-1507-EED3-71C7-6155CECE0AEC}"/>
              </a:ext>
            </a:extLst>
          </p:cNvPr>
          <p:cNvSpPr txBox="1"/>
          <p:nvPr/>
        </p:nvSpPr>
        <p:spPr>
          <a:xfrm>
            <a:off x="3453415" y="1496129"/>
            <a:ext cx="4716808" cy="261610"/>
          </a:xfrm>
          <a:prstGeom prst="rect">
            <a:avLst/>
          </a:prstGeom>
          <a:solidFill>
            <a:srgbClr val="EBF4E9"/>
          </a:solidFill>
          <a:ln>
            <a:solidFill>
              <a:schemeClr val="accent6">
                <a:lumMod val="20000"/>
                <a:lumOff val="80000"/>
              </a:schemeClr>
            </a:solidFill>
          </a:ln>
        </p:spPr>
        <p:txBody>
          <a:bodyPr wrap="square" rtlCol="0">
            <a:spAutoFit/>
          </a:bodyPr>
          <a:lstStyle/>
          <a:p>
            <a:r>
              <a:rPr lang="en-GB" sz="1100" dirty="0">
                <a:latin typeface="Arial" panose="020B0604020202020204" pitchFamily="34" charset="0"/>
                <a:cs typeface="Arial" panose="020B0604020202020204" pitchFamily="34" charset="0"/>
              </a:rPr>
              <a:t>Report of the Commission to inquire into child abuse (2009)</a:t>
            </a:r>
          </a:p>
        </p:txBody>
      </p:sp>
      <p:sp>
        <p:nvSpPr>
          <p:cNvPr id="11" name="TextBox 10">
            <a:extLst>
              <a:ext uri="{FF2B5EF4-FFF2-40B4-BE49-F238E27FC236}">
                <a16:creationId xmlns:a16="http://schemas.microsoft.com/office/drawing/2014/main" id="{BBD2F6CB-BE74-3F95-5107-D144A00D81D6}"/>
              </a:ext>
            </a:extLst>
          </p:cNvPr>
          <p:cNvSpPr txBox="1"/>
          <p:nvPr/>
        </p:nvSpPr>
        <p:spPr>
          <a:xfrm>
            <a:off x="3453415" y="3123840"/>
            <a:ext cx="7900386" cy="261610"/>
          </a:xfrm>
          <a:prstGeom prst="rect">
            <a:avLst/>
          </a:prstGeom>
          <a:solidFill>
            <a:srgbClr val="EBF4E9"/>
          </a:solidFill>
          <a:ln>
            <a:solidFill>
              <a:schemeClr val="accent6">
                <a:lumMod val="20000"/>
                <a:lumOff val="80000"/>
              </a:schemeClr>
            </a:solidFill>
          </a:ln>
        </p:spPr>
        <p:txBody>
          <a:bodyPr wrap="square" rtlCol="0">
            <a:spAutoFit/>
          </a:bodyPr>
          <a:lstStyle/>
          <a:p>
            <a:r>
              <a:rPr lang="en-GB" sz="1100" dirty="0">
                <a:latin typeface="Arial" panose="020B0604020202020204" pitchFamily="34" charset="0"/>
                <a:cs typeface="Arial" panose="020B0604020202020204" pitchFamily="34" charset="0"/>
              </a:rPr>
              <a:t>Report </a:t>
            </a:r>
            <a:r>
              <a:rPr lang="en-GB" sz="1100" b="0" i="0" dirty="0">
                <a:solidFill>
                  <a:srgbClr val="00241A"/>
                </a:solidFill>
                <a:effectLst/>
                <a:latin typeface="Arial" panose="020B0604020202020204" pitchFamily="34" charset="0"/>
                <a:cs typeface="Arial" panose="020B0604020202020204" pitchFamily="34" charset="0"/>
              </a:rPr>
              <a:t>of the Inter-Departmental Committee to establish the facts of State involvement with the Magdalen Laundries (2013)</a:t>
            </a:r>
            <a:endParaRPr lang="en-GB" sz="11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26531B6-1AD2-F050-7630-70DCC012DB47}"/>
              </a:ext>
            </a:extLst>
          </p:cNvPr>
          <p:cNvSpPr txBox="1"/>
          <p:nvPr/>
        </p:nvSpPr>
        <p:spPr>
          <a:xfrm>
            <a:off x="3453414" y="4759383"/>
            <a:ext cx="5948037" cy="261610"/>
          </a:xfrm>
          <a:prstGeom prst="rect">
            <a:avLst/>
          </a:prstGeom>
          <a:solidFill>
            <a:srgbClr val="EBF4E9"/>
          </a:solidFill>
          <a:ln>
            <a:solidFill>
              <a:schemeClr val="accent6">
                <a:lumMod val="20000"/>
                <a:lumOff val="80000"/>
              </a:schemeClr>
            </a:solidFill>
          </a:ln>
        </p:spPr>
        <p:txBody>
          <a:bodyPr wrap="square" rtlCol="0">
            <a:spAutoFit/>
          </a:bodyPr>
          <a:lstStyle/>
          <a:p>
            <a:r>
              <a:rPr lang="en-GB" sz="1100" dirty="0">
                <a:latin typeface="Arial" panose="020B0604020202020204" pitchFamily="34" charset="0"/>
                <a:cs typeface="Arial" panose="020B0604020202020204" pitchFamily="34" charset="0"/>
              </a:rPr>
              <a:t>Report of the Commission of Investigation into the Mother and Baby Homes (2021)</a:t>
            </a:r>
          </a:p>
        </p:txBody>
      </p:sp>
    </p:spTree>
    <p:extLst>
      <p:ext uri="{BB962C8B-B14F-4D97-AF65-F5344CB8AC3E}">
        <p14:creationId xmlns:p14="http://schemas.microsoft.com/office/powerpoint/2010/main" val="378311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4"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Activity 2: Our Brave Space</a:t>
            </a:r>
          </a:p>
        </p:txBody>
      </p:sp>
      <p:sp>
        <p:nvSpPr>
          <p:cNvPr id="7" name="TextBox 6">
            <a:extLst>
              <a:ext uri="{FF2B5EF4-FFF2-40B4-BE49-F238E27FC236}">
                <a16:creationId xmlns:a16="http://schemas.microsoft.com/office/drawing/2014/main" id="{21E55982-F0C8-1291-F2A5-672C25B45B9C}"/>
              </a:ext>
            </a:extLst>
          </p:cNvPr>
          <p:cNvSpPr txBox="1"/>
          <p:nvPr/>
        </p:nvSpPr>
        <p:spPr>
          <a:xfrm>
            <a:off x="864000" y="1525601"/>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3" name="TextBox 2">
            <a:extLst>
              <a:ext uri="{FF2B5EF4-FFF2-40B4-BE49-F238E27FC236}">
                <a16:creationId xmlns:a16="http://schemas.microsoft.com/office/drawing/2014/main" id="{92E48282-33D4-EC5C-5D3B-7440F41F580E}"/>
              </a:ext>
            </a:extLst>
          </p:cNvPr>
          <p:cNvSpPr txBox="1"/>
          <p:nvPr/>
        </p:nvSpPr>
        <p:spPr>
          <a:xfrm>
            <a:off x="864000" y="1548000"/>
            <a:ext cx="10464000" cy="44160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24" name="Rectangle: Rounded Corners 23">
            <a:extLst>
              <a:ext uri="{FF2B5EF4-FFF2-40B4-BE49-F238E27FC236}">
                <a16:creationId xmlns:a16="http://schemas.microsoft.com/office/drawing/2014/main" id="{F4D9AFE5-C273-1D7C-544F-4A685CED0814}"/>
              </a:ext>
            </a:extLst>
          </p:cNvPr>
          <p:cNvSpPr/>
          <p:nvPr/>
        </p:nvSpPr>
        <p:spPr>
          <a:xfrm>
            <a:off x="883668" y="1894933"/>
            <a:ext cx="10463999" cy="4316397"/>
          </a:xfrm>
          <a:custGeom>
            <a:avLst/>
            <a:gdLst>
              <a:gd name="connsiteX0" fmla="*/ 0 w 10463999"/>
              <a:gd name="connsiteY0" fmla="*/ 719414 h 4316397"/>
              <a:gd name="connsiteX1" fmla="*/ 719414 w 10463999"/>
              <a:gd name="connsiteY1" fmla="*/ 0 h 4316397"/>
              <a:gd name="connsiteX2" fmla="*/ 1012732 w 10463999"/>
              <a:gd name="connsiteY2" fmla="*/ 0 h 4316397"/>
              <a:gd name="connsiteX3" fmla="*/ 1306050 w 10463999"/>
              <a:gd name="connsiteY3" fmla="*/ 0 h 4316397"/>
              <a:gd name="connsiteX4" fmla="*/ 1779872 w 10463999"/>
              <a:gd name="connsiteY4" fmla="*/ 0 h 4316397"/>
              <a:gd name="connsiteX5" fmla="*/ 2434196 w 10463999"/>
              <a:gd name="connsiteY5" fmla="*/ 0 h 4316397"/>
              <a:gd name="connsiteX6" fmla="*/ 2727515 w 10463999"/>
              <a:gd name="connsiteY6" fmla="*/ 0 h 4316397"/>
              <a:gd name="connsiteX7" fmla="*/ 3291588 w 10463999"/>
              <a:gd name="connsiteY7" fmla="*/ 0 h 4316397"/>
              <a:gd name="connsiteX8" fmla="*/ 3765409 w 10463999"/>
              <a:gd name="connsiteY8" fmla="*/ 0 h 4316397"/>
              <a:gd name="connsiteX9" fmla="*/ 4239231 w 10463999"/>
              <a:gd name="connsiteY9" fmla="*/ 0 h 4316397"/>
              <a:gd name="connsiteX10" fmla="*/ 4532549 w 10463999"/>
              <a:gd name="connsiteY10" fmla="*/ 0 h 4316397"/>
              <a:gd name="connsiteX11" fmla="*/ 4916119 w 10463999"/>
              <a:gd name="connsiteY11" fmla="*/ 0 h 4316397"/>
              <a:gd name="connsiteX12" fmla="*/ 5209437 w 10463999"/>
              <a:gd name="connsiteY12" fmla="*/ 0 h 4316397"/>
              <a:gd name="connsiteX13" fmla="*/ 5954013 w 10463999"/>
              <a:gd name="connsiteY13" fmla="*/ 0 h 4316397"/>
              <a:gd name="connsiteX14" fmla="*/ 6427835 w 10463999"/>
              <a:gd name="connsiteY14" fmla="*/ 0 h 4316397"/>
              <a:gd name="connsiteX15" fmla="*/ 6721153 w 10463999"/>
              <a:gd name="connsiteY15" fmla="*/ 0 h 4316397"/>
              <a:gd name="connsiteX16" fmla="*/ 7375478 w 10463999"/>
              <a:gd name="connsiteY16" fmla="*/ 0 h 4316397"/>
              <a:gd name="connsiteX17" fmla="*/ 7849299 w 10463999"/>
              <a:gd name="connsiteY17" fmla="*/ 0 h 4316397"/>
              <a:gd name="connsiteX18" fmla="*/ 8503624 w 10463999"/>
              <a:gd name="connsiteY18" fmla="*/ 0 h 4316397"/>
              <a:gd name="connsiteX19" fmla="*/ 8887194 w 10463999"/>
              <a:gd name="connsiteY19" fmla="*/ 0 h 4316397"/>
              <a:gd name="connsiteX20" fmla="*/ 9744585 w 10463999"/>
              <a:gd name="connsiteY20" fmla="*/ 0 h 4316397"/>
              <a:gd name="connsiteX21" fmla="*/ 10463999 w 10463999"/>
              <a:gd name="connsiteY21" fmla="*/ 719414 h 4316397"/>
              <a:gd name="connsiteX22" fmla="*/ 10463999 w 10463999"/>
              <a:gd name="connsiteY22" fmla="*/ 1352479 h 4316397"/>
              <a:gd name="connsiteX23" fmla="*/ 10463999 w 10463999"/>
              <a:gd name="connsiteY23" fmla="*/ 1899217 h 4316397"/>
              <a:gd name="connsiteX24" fmla="*/ 10463999 w 10463999"/>
              <a:gd name="connsiteY24" fmla="*/ 2388404 h 4316397"/>
              <a:gd name="connsiteX25" fmla="*/ 10463999 w 10463999"/>
              <a:gd name="connsiteY25" fmla="*/ 2877591 h 4316397"/>
              <a:gd name="connsiteX26" fmla="*/ 10463999 w 10463999"/>
              <a:gd name="connsiteY26" fmla="*/ 3596983 h 4316397"/>
              <a:gd name="connsiteX27" fmla="*/ 9744585 w 10463999"/>
              <a:gd name="connsiteY27" fmla="*/ 4316397 h 4316397"/>
              <a:gd name="connsiteX28" fmla="*/ 9090260 w 10463999"/>
              <a:gd name="connsiteY28" fmla="*/ 4316397 h 4316397"/>
              <a:gd name="connsiteX29" fmla="*/ 8435935 w 10463999"/>
              <a:gd name="connsiteY29" fmla="*/ 4316397 h 4316397"/>
              <a:gd name="connsiteX30" fmla="*/ 7962114 w 10463999"/>
              <a:gd name="connsiteY30" fmla="*/ 4316397 h 4316397"/>
              <a:gd name="connsiteX31" fmla="*/ 7488292 w 10463999"/>
              <a:gd name="connsiteY31" fmla="*/ 4316397 h 4316397"/>
              <a:gd name="connsiteX32" fmla="*/ 7104722 w 10463999"/>
              <a:gd name="connsiteY32" fmla="*/ 4316397 h 4316397"/>
              <a:gd name="connsiteX33" fmla="*/ 6540649 w 10463999"/>
              <a:gd name="connsiteY33" fmla="*/ 4316397 h 4316397"/>
              <a:gd name="connsiteX34" fmla="*/ 5796073 w 10463999"/>
              <a:gd name="connsiteY34" fmla="*/ 4316397 h 4316397"/>
              <a:gd name="connsiteX35" fmla="*/ 5502755 w 10463999"/>
              <a:gd name="connsiteY35" fmla="*/ 4316397 h 4316397"/>
              <a:gd name="connsiteX36" fmla="*/ 5209437 w 10463999"/>
              <a:gd name="connsiteY36" fmla="*/ 4316397 h 4316397"/>
              <a:gd name="connsiteX37" fmla="*/ 4825867 w 10463999"/>
              <a:gd name="connsiteY37" fmla="*/ 4316397 h 4316397"/>
              <a:gd name="connsiteX38" fmla="*/ 4442297 w 10463999"/>
              <a:gd name="connsiteY38" fmla="*/ 4316397 h 4316397"/>
              <a:gd name="connsiteX39" fmla="*/ 4058727 w 10463999"/>
              <a:gd name="connsiteY39" fmla="*/ 4316397 h 4316397"/>
              <a:gd name="connsiteX40" fmla="*/ 3675158 w 10463999"/>
              <a:gd name="connsiteY40" fmla="*/ 4316397 h 4316397"/>
              <a:gd name="connsiteX41" fmla="*/ 3020833 w 10463999"/>
              <a:gd name="connsiteY41" fmla="*/ 4316397 h 4316397"/>
              <a:gd name="connsiteX42" fmla="*/ 2637263 w 10463999"/>
              <a:gd name="connsiteY42" fmla="*/ 4316397 h 4316397"/>
              <a:gd name="connsiteX43" fmla="*/ 2163441 w 10463999"/>
              <a:gd name="connsiteY43" fmla="*/ 4316397 h 4316397"/>
              <a:gd name="connsiteX44" fmla="*/ 1509116 w 10463999"/>
              <a:gd name="connsiteY44" fmla="*/ 4316397 h 4316397"/>
              <a:gd name="connsiteX45" fmla="*/ 719414 w 10463999"/>
              <a:gd name="connsiteY45" fmla="*/ 4316397 h 4316397"/>
              <a:gd name="connsiteX46" fmla="*/ 0 w 10463999"/>
              <a:gd name="connsiteY46" fmla="*/ 3596983 h 4316397"/>
              <a:gd name="connsiteX47" fmla="*/ 0 w 10463999"/>
              <a:gd name="connsiteY47" fmla="*/ 2963918 h 4316397"/>
              <a:gd name="connsiteX48" fmla="*/ 0 w 10463999"/>
              <a:gd name="connsiteY48" fmla="*/ 2388404 h 4316397"/>
              <a:gd name="connsiteX49" fmla="*/ 0 w 10463999"/>
              <a:gd name="connsiteY49" fmla="*/ 1812890 h 4316397"/>
              <a:gd name="connsiteX50" fmla="*/ 0 w 10463999"/>
              <a:gd name="connsiteY50" fmla="*/ 719414 h 431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463999" h="4316397" extrusionOk="0">
                <a:moveTo>
                  <a:pt x="0" y="719414"/>
                </a:moveTo>
                <a:cubicBezTo>
                  <a:pt x="48911" y="279286"/>
                  <a:pt x="256956" y="-16464"/>
                  <a:pt x="719414" y="0"/>
                </a:cubicBezTo>
                <a:cubicBezTo>
                  <a:pt x="835670" y="-17378"/>
                  <a:pt x="895123" y="15695"/>
                  <a:pt x="1012732" y="0"/>
                </a:cubicBezTo>
                <a:cubicBezTo>
                  <a:pt x="1130341" y="-15695"/>
                  <a:pt x="1222447" y="10454"/>
                  <a:pt x="1306050" y="0"/>
                </a:cubicBezTo>
                <a:cubicBezTo>
                  <a:pt x="1389653" y="-10454"/>
                  <a:pt x="1548072" y="41993"/>
                  <a:pt x="1779872" y="0"/>
                </a:cubicBezTo>
                <a:cubicBezTo>
                  <a:pt x="2011672" y="-41993"/>
                  <a:pt x="2146389" y="46177"/>
                  <a:pt x="2434196" y="0"/>
                </a:cubicBezTo>
                <a:cubicBezTo>
                  <a:pt x="2722003" y="-46177"/>
                  <a:pt x="2591740" y="16788"/>
                  <a:pt x="2727515" y="0"/>
                </a:cubicBezTo>
                <a:cubicBezTo>
                  <a:pt x="2863290" y="-16788"/>
                  <a:pt x="3013779" y="30820"/>
                  <a:pt x="3291588" y="0"/>
                </a:cubicBezTo>
                <a:cubicBezTo>
                  <a:pt x="3569397" y="-30820"/>
                  <a:pt x="3573460" y="21551"/>
                  <a:pt x="3765409" y="0"/>
                </a:cubicBezTo>
                <a:cubicBezTo>
                  <a:pt x="3957358" y="-21551"/>
                  <a:pt x="4054223" y="28977"/>
                  <a:pt x="4239231" y="0"/>
                </a:cubicBezTo>
                <a:cubicBezTo>
                  <a:pt x="4424239" y="-28977"/>
                  <a:pt x="4417379" y="3392"/>
                  <a:pt x="4532549" y="0"/>
                </a:cubicBezTo>
                <a:cubicBezTo>
                  <a:pt x="4647719" y="-3392"/>
                  <a:pt x="4735120" y="9254"/>
                  <a:pt x="4916119" y="0"/>
                </a:cubicBezTo>
                <a:cubicBezTo>
                  <a:pt x="5097118" y="-9254"/>
                  <a:pt x="5126372" y="24957"/>
                  <a:pt x="5209437" y="0"/>
                </a:cubicBezTo>
                <a:cubicBezTo>
                  <a:pt x="5292502" y="-24957"/>
                  <a:pt x="5614653" y="59829"/>
                  <a:pt x="5954013" y="0"/>
                </a:cubicBezTo>
                <a:cubicBezTo>
                  <a:pt x="6293373" y="-59829"/>
                  <a:pt x="6286915" y="19130"/>
                  <a:pt x="6427835" y="0"/>
                </a:cubicBezTo>
                <a:cubicBezTo>
                  <a:pt x="6568755" y="-19130"/>
                  <a:pt x="6589815" y="22052"/>
                  <a:pt x="6721153" y="0"/>
                </a:cubicBezTo>
                <a:cubicBezTo>
                  <a:pt x="6852491" y="-22052"/>
                  <a:pt x="7212549" y="70590"/>
                  <a:pt x="7375478" y="0"/>
                </a:cubicBezTo>
                <a:cubicBezTo>
                  <a:pt x="7538408" y="-70590"/>
                  <a:pt x="7648387" y="52134"/>
                  <a:pt x="7849299" y="0"/>
                </a:cubicBezTo>
                <a:cubicBezTo>
                  <a:pt x="8050211" y="-52134"/>
                  <a:pt x="8304736" y="25645"/>
                  <a:pt x="8503624" y="0"/>
                </a:cubicBezTo>
                <a:cubicBezTo>
                  <a:pt x="8702513" y="-25645"/>
                  <a:pt x="8734658" y="6604"/>
                  <a:pt x="8887194" y="0"/>
                </a:cubicBezTo>
                <a:cubicBezTo>
                  <a:pt x="9039730" y="-6604"/>
                  <a:pt x="9519504" y="81187"/>
                  <a:pt x="9744585" y="0"/>
                </a:cubicBezTo>
                <a:cubicBezTo>
                  <a:pt x="10105180" y="30572"/>
                  <a:pt x="10407390" y="253963"/>
                  <a:pt x="10463999" y="719414"/>
                </a:cubicBezTo>
                <a:cubicBezTo>
                  <a:pt x="10483137" y="944281"/>
                  <a:pt x="10441800" y="1059902"/>
                  <a:pt x="10463999" y="1352479"/>
                </a:cubicBezTo>
                <a:cubicBezTo>
                  <a:pt x="10486198" y="1645057"/>
                  <a:pt x="10454642" y="1755815"/>
                  <a:pt x="10463999" y="1899217"/>
                </a:cubicBezTo>
                <a:cubicBezTo>
                  <a:pt x="10473356" y="2042619"/>
                  <a:pt x="10433309" y="2193826"/>
                  <a:pt x="10463999" y="2388404"/>
                </a:cubicBezTo>
                <a:cubicBezTo>
                  <a:pt x="10494689" y="2582982"/>
                  <a:pt x="10412822" y="2637795"/>
                  <a:pt x="10463999" y="2877591"/>
                </a:cubicBezTo>
                <a:cubicBezTo>
                  <a:pt x="10515176" y="3117387"/>
                  <a:pt x="10381395" y="3264418"/>
                  <a:pt x="10463999" y="3596983"/>
                </a:cubicBezTo>
                <a:cubicBezTo>
                  <a:pt x="10494910" y="4011133"/>
                  <a:pt x="10203956" y="4342760"/>
                  <a:pt x="9744585" y="4316397"/>
                </a:cubicBezTo>
                <a:cubicBezTo>
                  <a:pt x="9423034" y="4353275"/>
                  <a:pt x="9273433" y="4249235"/>
                  <a:pt x="9090260" y="4316397"/>
                </a:cubicBezTo>
                <a:cubicBezTo>
                  <a:pt x="8907088" y="4383559"/>
                  <a:pt x="8711309" y="4269069"/>
                  <a:pt x="8435935" y="4316397"/>
                </a:cubicBezTo>
                <a:cubicBezTo>
                  <a:pt x="8160561" y="4363725"/>
                  <a:pt x="8083944" y="4305224"/>
                  <a:pt x="7962114" y="4316397"/>
                </a:cubicBezTo>
                <a:cubicBezTo>
                  <a:pt x="7840284" y="4327570"/>
                  <a:pt x="7668021" y="4308476"/>
                  <a:pt x="7488292" y="4316397"/>
                </a:cubicBezTo>
                <a:cubicBezTo>
                  <a:pt x="7308563" y="4324318"/>
                  <a:pt x="7212021" y="4301517"/>
                  <a:pt x="7104722" y="4316397"/>
                </a:cubicBezTo>
                <a:cubicBezTo>
                  <a:pt x="6997423" y="4331277"/>
                  <a:pt x="6812764" y="4271953"/>
                  <a:pt x="6540649" y="4316397"/>
                </a:cubicBezTo>
                <a:cubicBezTo>
                  <a:pt x="6268534" y="4360841"/>
                  <a:pt x="5991752" y="4249721"/>
                  <a:pt x="5796073" y="4316397"/>
                </a:cubicBezTo>
                <a:cubicBezTo>
                  <a:pt x="5600394" y="4383073"/>
                  <a:pt x="5591991" y="4307542"/>
                  <a:pt x="5502755" y="4316397"/>
                </a:cubicBezTo>
                <a:cubicBezTo>
                  <a:pt x="5413519" y="4325252"/>
                  <a:pt x="5291904" y="4308112"/>
                  <a:pt x="5209437" y="4316397"/>
                </a:cubicBezTo>
                <a:cubicBezTo>
                  <a:pt x="5126970" y="4324682"/>
                  <a:pt x="4956326" y="4300533"/>
                  <a:pt x="4825867" y="4316397"/>
                </a:cubicBezTo>
                <a:cubicBezTo>
                  <a:pt x="4695408" y="4332261"/>
                  <a:pt x="4542162" y="4293925"/>
                  <a:pt x="4442297" y="4316397"/>
                </a:cubicBezTo>
                <a:cubicBezTo>
                  <a:pt x="4342432" y="4338869"/>
                  <a:pt x="4168894" y="4277823"/>
                  <a:pt x="4058727" y="4316397"/>
                </a:cubicBezTo>
                <a:cubicBezTo>
                  <a:pt x="3948560" y="4354971"/>
                  <a:pt x="3814862" y="4315931"/>
                  <a:pt x="3675158" y="4316397"/>
                </a:cubicBezTo>
                <a:cubicBezTo>
                  <a:pt x="3535454" y="4316863"/>
                  <a:pt x="3192992" y="4238516"/>
                  <a:pt x="3020833" y="4316397"/>
                </a:cubicBezTo>
                <a:cubicBezTo>
                  <a:pt x="2848674" y="4394278"/>
                  <a:pt x="2781523" y="4292789"/>
                  <a:pt x="2637263" y="4316397"/>
                </a:cubicBezTo>
                <a:cubicBezTo>
                  <a:pt x="2493003" y="4340005"/>
                  <a:pt x="2364206" y="4315182"/>
                  <a:pt x="2163441" y="4316397"/>
                </a:cubicBezTo>
                <a:cubicBezTo>
                  <a:pt x="1962676" y="4317612"/>
                  <a:pt x="1688044" y="4238666"/>
                  <a:pt x="1509116" y="4316397"/>
                </a:cubicBezTo>
                <a:cubicBezTo>
                  <a:pt x="1330188" y="4394128"/>
                  <a:pt x="1103045" y="4261780"/>
                  <a:pt x="719414" y="4316397"/>
                </a:cubicBezTo>
                <a:cubicBezTo>
                  <a:pt x="366471" y="4318594"/>
                  <a:pt x="-45378" y="3988793"/>
                  <a:pt x="0" y="3596983"/>
                </a:cubicBezTo>
                <a:cubicBezTo>
                  <a:pt x="-12284" y="3360839"/>
                  <a:pt x="46421" y="3118724"/>
                  <a:pt x="0" y="2963918"/>
                </a:cubicBezTo>
                <a:cubicBezTo>
                  <a:pt x="-46421" y="2809113"/>
                  <a:pt x="1884" y="2515024"/>
                  <a:pt x="0" y="2388404"/>
                </a:cubicBezTo>
                <a:cubicBezTo>
                  <a:pt x="-1884" y="2261784"/>
                  <a:pt x="4573" y="1974774"/>
                  <a:pt x="0" y="1812890"/>
                </a:cubicBezTo>
                <a:cubicBezTo>
                  <a:pt x="-4573" y="1651006"/>
                  <a:pt x="114514" y="1097183"/>
                  <a:pt x="0" y="719414"/>
                </a:cubicBezTo>
                <a:close/>
              </a:path>
            </a:pathLst>
          </a:custGeom>
          <a:noFill/>
          <a:ln w="38100">
            <a:solidFill>
              <a:srgbClr val="92D050"/>
            </a:solidFill>
            <a:prstDash val="dash"/>
            <a:extLst>
              <a:ext uri="{C807C97D-BFC1-408E-A445-0C87EB9F89A2}">
                <ask:lineSketchStyleProps xmlns:ask="http://schemas.microsoft.com/office/drawing/2018/sketchyshapes" sd="182505698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8DF4E6E7-8A87-DD0A-FC8C-6BD72D9FF2AA}"/>
              </a:ext>
            </a:extLst>
          </p:cNvPr>
          <p:cNvSpPr txBox="1"/>
          <p:nvPr/>
        </p:nvSpPr>
        <p:spPr>
          <a:xfrm>
            <a:off x="7643813" y="2164507"/>
            <a:ext cx="3550350" cy="954107"/>
          </a:xfrm>
          <a:prstGeom prst="rect">
            <a:avLst/>
          </a:prstGeom>
          <a:noFill/>
        </p:spPr>
        <p:txBody>
          <a:bodyPr wrap="square" rtlCol="0">
            <a:spAutoFit/>
          </a:bodyPr>
          <a:lstStyle/>
          <a:p>
            <a:r>
              <a:rPr lang="en-GB" sz="2800" dirty="0"/>
              <a:t>In our brave space we can do this by…</a:t>
            </a:r>
          </a:p>
        </p:txBody>
      </p:sp>
      <p:pic>
        <p:nvPicPr>
          <p:cNvPr id="23" name="Picture 22" descr="A green poster with white text&#10;&#10;Description automatically generated">
            <a:extLst>
              <a:ext uri="{FF2B5EF4-FFF2-40B4-BE49-F238E27FC236}">
                <a16:creationId xmlns:a16="http://schemas.microsoft.com/office/drawing/2014/main" id="{07C93F3D-3200-0656-B210-4FF02D854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23" y="2233181"/>
            <a:ext cx="6438453" cy="3618069"/>
          </a:xfrm>
          <a:prstGeom prst="rect">
            <a:avLst/>
          </a:prstGeom>
        </p:spPr>
      </p:pic>
      <p:pic>
        <p:nvPicPr>
          <p:cNvPr id="30" name="Picture 29" descr="A green and white illustration of a person on a boat&#10;&#10;Description automatically generated">
            <a:extLst>
              <a:ext uri="{FF2B5EF4-FFF2-40B4-BE49-F238E27FC236}">
                <a16:creationId xmlns:a16="http://schemas.microsoft.com/office/drawing/2014/main" id="{0BB97A57-99D6-592B-3C53-9D4B815DC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191" y="2233181"/>
            <a:ext cx="6438453" cy="3618069"/>
          </a:xfrm>
          <a:prstGeom prst="rect">
            <a:avLst/>
          </a:prstGeom>
        </p:spPr>
      </p:pic>
      <p:pic>
        <p:nvPicPr>
          <p:cNvPr id="33" name="Picture 32" descr="A diagram of a comfort zone&#10;&#10;Description automatically generated">
            <a:extLst>
              <a:ext uri="{FF2B5EF4-FFF2-40B4-BE49-F238E27FC236}">
                <a16:creationId xmlns:a16="http://schemas.microsoft.com/office/drawing/2014/main" id="{2798C597-D284-11A1-91A2-37D220BB8E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190" y="2233180"/>
            <a:ext cx="6438453" cy="3618069"/>
          </a:xfrm>
          <a:prstGeom prst="rect">
            <a:avLst/>
          </a:prstGeom>
        </p:spPr>
      </p:pic>
      <p:pic>
        <p:nvPicPr>
          <p:cNvPr id="8" name="Picture 7" descr="A green sign with white text&#10;&#10;Description automatically generated">
            <a:extLst>
              <a:ext uri="{FF2B5EF4-FFF2-40B4-BE49-F238E27FC236}">
                <a16:creationId xmlns:a16="http://schemas.microsoft.com/office/drawing/2014/main" id="{CCCE096B-F021-A08E-33B2-3A7914FBB4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109" y="2233179"/>
            <a:ext cx="6438936" cy="3618068"/>
          </a:xfrm>
          <a:prstGeom prst="rect">
            <a:avLst/>
          </a:prstGeom>
        </p:spPr>
      </p:pic>
      <p:pic>
        <p:nvPicPr>
          <p:cNvPr id="10" name="Picture 9" descr="A white arrow in a circle with a green background&#10;&#10;Description automatically generated">
            <a:extLst>
              <a:ext uri="{FF2B5EF4-FFF2-40B4-BE49-F238E27FC236}">
                <a16:creationId xmlns:a16="http://schemas.microsoft.com/office/drawing/2014/main" id="{10601B82-1081-5389-7842-D5D19A84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004" y="2220288"/>
            <a:ext cx="6438453" cy="3618069"/>
          </a:xfrm>
          <a:prstGeom prst="rect">
            <a:avLst/>
          </a:prstGeom>
        </p:spPr>
      </p:pic>
      <p:pic>
        <p:nvPicPr>
          <p:cNvPr id="11" name="Picture 10" descr="A green background with white boxes&#10;&#10;Description automatically generated">
            <a:extLst>
              <a:ext uri="{FF2B5EF4-FFF2-40B4-BE49-F238E27FC236}">
                <a16:creationId xmlns:a16="http://schemas.microsoft.com/office/drawing/2014/main" id="{B3FB0102-688E-323A-5237-20E5BF1F7F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109" y="2226733"/>
            <a:ext cx="6438453" cy="3618069"/>
          </a:xfrm>
          <a:prstGeom prst="rect">
            <a:avLst/>
          </a:prstGeom>
        </p:spPr>
      </p:pic>
    </p:spTree>
    <p:extLst>
      <p:ext uri="{BB962C8B-B14F-4D97-AF65-F5344CB8AC3E}">
        <p14:creationId xmlns:p14="http://schemas.microsoft.com/office/powerpoint/2010/main" val="17209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4"/>
          <p:cNvSpPr txBox="1">
            <a:spLocks noGrp="1"/>
          </p:cNvSpPr>
          <p:nvPr>
            <p:ph type="body" idx="1"/>
          </p:nvPr>
        </p:nvSpPr>
        <p:spPr>
          <a:xfrm>
            <a:off x="474886" y="678323"/>
            <a:ext cx="11485622" cy="5898005"/>
          </a:xfrm>
          <a:prstGeom prst="rect">
            <a:avLst/>
          </a:prstGeom>
          <a:noFill/>
          <a:ln>
            <a:noFill/>
          </a:ln>
        </p:spPr>
        <p:txBody>
          <a:bodyPr spcFirstLastPara="1" wrap="square" lIns="91425" tIns="46800" rIns="270000" bIns="0" anchor="t" anchorCtr="0">
            <a:normAutofit/>
          </a:bodyPr>
          <a:lstStyle/>
          <a:p>
            <a:pPr marL="0" lvl="0" indent="0" algn="l" rtl="0">
              <a:lnSpc>
                <a:spcPct val="90000"/>
              </a:lnSpc>
              <a:spcBef>
                <a:spcPts val="0"/>
              </a:spcBef>
              <a:spcAft>
                <a:spcPts val="0"/>
              </a:spcAft>
              <a:buNone/>
            </a:pPr>
            <a:r>
              <a:rPr lang="en-IE" dirty="0">
                <a:latin typeface="Arial" panose="020B0604020202020204" pitchFamily="34" charset="0"/>
                <a:cs typeface="Arial" panose="020B0604020202020204" pitchFamily="34" charset="0"/>
              </a:rPr>
              <a:t>If you are affected by any of the issues in this unit, and need support, come to me after class, talk to a trusted friend or adult and/or contact: </a:t>
            </a:r>
          </a:p>
          <a:p>
            <a:pPr marL="0" lvl="0" indent="0" algn="l" rtl="0">
              <a:lnSpc>
                <a:spcPct val="90000"/>
              </a:lnSpc>
              <a:spcBef>
                <a:spcPts val="0"/>
              </a:spcBef>
              <a:spcAft>
                <a:spcPts val="0"/>
              </a:spcAft>
              <a:buNone/>
            </a:pPr>
            <a:endParaRPr lang="en-IE" sz="1400" dirty="0">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Clr>
                <a:schemeClr val="dk1"/>
              </a:buClr>
              <a:buSzPts val="1100"/>
              <a:buFont typeface="Arial"/>
              <a:buNone/>
            </a:pPr>
            <a:r>
              <a:rPr lang="en-IE" sz="2000" b="1" dirty="0">
                <a:solidFill>
                  <a:srgbClr val="000000"/>
                </a:solidFill>
                <a:highlight>
                  <a:srgbClr val="FFFFFF"/>
                </a:highlight>
                <a:latin typeface="Arial" panose="020B0604020202020204" pitchFamily="34" charset="0"/>
                <a:cs typeface="Arial" panose="020B0604020202020204" pitchFamily="34" charset="0"/>
              </a:rPr>
              <a:t>Adoption Rights Alliance: </a:t>
            </a:r>
            <a:r>
              <a:rPr lang="en-IE" sz="2000" dirty="0">
                <a:solidFill>
                  <a:srgbClr val="000000"/>
                </a:solidFill>
                <a:highlight>
                  <a:srgbClr val="FFFFFF"/>
                </a:highlight>
                <a:latin typeface="Arial" panose="020B0604020202020204" pitchFamily="34" charset="0"/>
                <a:cs typeface="Arial" panose="020B0604020202020204" pitchFamily="34" charset="0"/>
                <a:hlinkClick r:id="rId3"/>
              </a:rPr>
              <a:t>www.facebook.com/AdoptionRightsAllianceIreland/</a:t>
            </a:r>
            <a:r>
              <a:rPr lang="en-IE" sz="2000" dirty="0">
                <a:solidFill>
                  <a:srgbClr val="000000"/>
                </a:solidFill>
                <a:highlight>
                  <a:srgbClr val="FFFFFF"/>
                </a:highlight>
                <a:latin typeface="Arial" panose="020B0604020202020204" pitchFamily="34" charset="0"/>
                <a:cs typeface="Arial" panose="020B0604020202020204" pitchFamily="34" charset="0"/>
              </a:rPr>
              <a:t> </a:t>
            </a:r>
          </a:p>
          <a:p>
            <a:pPr marL="0" lvl="0" indent="0" algn="l" rtl="0">
              <a:lnSpc>
                <a:spcPct val="100000"/>
              </a:lnSpc>
              <a:spcBef>
                <a:spcPts val="1200"/>
              </a:spcBef>
              <a:spcAft>
                <a:spcPts val="0"/>
              </a:spcAft>
              <a:buClr>
                <a:schemeClr val="dk1"/>
              </a:buClr>
              <a:buSzPts val="1100"/>
              <a:buFont typeface="Arial"/>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Clr>
                <a:schemeClr val="dk1"/>
              </a:buClr>
              <a:buSzPts val="1100"/>
              <a:buFont typeface="Arial"/>
              <a:buNone/>
            </a:pPr>
            <a:r>
              <a:rPr lang="en-IE" sz="2000" b="1" dirty="0" err="1">
                <a:solidFill>
                  <a:srgbClr val="000000"/>
                </a:solidFill>
                <a:highlight>
                  <a:srgbClr val="FFFFFF"/>
                </a:highlight>
                <a:latin typeface="Arial" panose="020B0604020202020204" pitchFamily="34" charset="0"/>
                <a:cs typeface="Arial" panose="020B0604020202020204" pitchFamily="34" charset="0"/>
              </a:rPr>
              <a:t>Barnardos</a:t>
            </a:r>
            <a:r>
              <a:rPr lang="en-IE" sz="2000" b="1" dirty="0">
                <a:solidFill>
                  <a:srgbClr val="000000"/>
                </a:solidFill>
                <a:highlight>
                  <a:srgbClr val="FFFFFF"/>
                </a:highlight>
                <a:latin typeface="Arial" panose="020B0604020202020204" pitchFamily="34" charset="0"/>
                <a:cs typeface="Arial" panose="020B0604020202020204" pitchFamily="34" charset="0"/>
              </a:rPr>
              <a:t> Origins, Post Adoption and Bereavement Services: </a:t>
            </a:r>
            <a:r>
              <a:rPr lang="en-IE" sz="2000" dirty="0">
                <a:latin typeface="Arial" panose="020B0604020202020204" pitchFamily="34" charset="0"/>
                <a:cs typeface="Arial" panose="020B0604020202020204" pitchFamily="34" charset="0"/>
                <a:hlinkClick r:id="rId4"/>
              </a:rPr>
              <a:t>www.barnardos.ie</a:t>
            </a:r>
            <a:r>
              <a:rPr lang="en-IE" sz="2000" dirty="0">
                <a:latin typeface="Arial" panose="020B0604020202020204" pitchFamily="34" charset="0"/>
                <a:cs typeface="Arial" panose="020B0604020202020204" pitchFamily="34" charset="0"/>
              </a:rPr>
              <a:t> </a:t>
            </a:r>
            <a:endParaRPr lang="en-IE" sz="2000"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latin typeface="Arial" panose="020B0604020202020204" pitchFamily="34" charset="0"/>
                <a:cs typeface="Arial" panose="020B0604020202020204" pitchFamily="34" charset="0"/>
              </a:rPr>
              <a:t>Samaritans: </a:t>
            </a:r>
            <a:r>
              <a:rPr lang="en-IE" sz="2000" dirty="0">
                <a:latin typeface="Arial" panose="020B0604020202020204" pitchFamily="34" charset="0"/>
                <a:cs typeface="Arial" panose="020B0604020202020204" pitchFamily="34" charset="0"/>
                <a:hlinkClick r:id="rId5"/>
              </a:rPr>
              <a:t>www.samaritans.org</a:t>
            </a:r>
            <a:r>
              <a:rPr lang="en-IE" sz="2000" dirty="0">
                <a:latin typeface="Arial" panose="020B0604020202020204" pitchFamily="34" charset="0"/>
                <a:cs typeface="Arial" panose="020B0604020202020204" pitchFamily="34" charset="0"/>
              </a:rPr>
              <a:t>  </a:t>
            </a:r>
          </a:p>
          <a:p>
            <a:pPr marL="0" lvl="0" indent="0" algn="l" rtl="0">
              <a:lnSpc>
                <a:spcPct val="100000"/>
              </a:lnSpc>
              <a:spcBef>
                <a:spcPts val="0"/>
              </a:spcBef>
              <a:spcAft>
                <a:spcPts val="0"/>
              </a:spcAft>
              <a:buNone/>
            </a:pPr>
            <a:r>
              <a:rPr lang="en-IE" sz="2000" dirty="0">
                <a:solidFill>
                  <a:srgbClr val="000000"/>
                </a:solidFill>
                <a:latin typeface="Arial" panose="020B0604020202020204" pitchFamily="34" charset="0"/>
                <a:cs typeface="Arial" panose="020B0604020202020204" pitchFamily="34" charset="0"/>
              </a:rPr>
              <a:t>Phone:  116 123</a:t>
            </a: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latin typeface="Arial" panose="020B0604020202020204" pitchFamily="34" charset="0"/>
                <a:cs typeface="Arial" panose="020B0604020202020204" pitchFamily="34" charset="0"/>
              </a:rPr>
              <a:t>Childline: </a:t>
            </a:r>
            <a:r>
              <a:rPr lang="en-IE" sz="2000" dirty="0">
                <a:solidFill>
                  <a:srgbClr val="000000"/>
                </a:solidFill>
                <a:latin typeface="Arial" panose="020B0604020202020204" pitchFamily="34" charset="0"/>
                <a:cs typeface="Arial" panose="020B0604020202020204" pitchFamily="34" charset="0"/>
                <a:hlinkClick r:id="rId6"/>
              </a:rPr>
              <a:t>www.childline.ie</a:t>
            </a:r>
            <a:r>
              <a:rPr lang="en-IE" sz="2000" dirty="0">
                <a:solidFill>
                  <a:srgbClr val="000000"/>
                </a:solidFill>
                <a:latin typeface="Arial" panose="020B0604020202020204" pitchFamily="34" charset="0"/>
                <a:cs typeface="Arial" panose="020B0604020202020204" pitchFamily="34" charset="0"/>
              </a:rPr>
              <a:t>  </a:t>
            </a:r>
          </a:p>
          <a:p>
            <a:pPr marL="0" lvl="0" indent="0" algn="l" rtl="0">
              <a:lnSpc>
                <a:spcPct val="100000"/>
              </a:lnSpc>
              <a:spcBef>
                <a:spcPts val="0"/>
              </a:spcBef>
              <a:spcAft>
                <a:spcPts val="0"/>
              </a:spcAft>
              <a:buNone/>
            </a:pPr>
            <a:r>
              <a:rPr lang="en-IE" sz="2000" dirty="0">
                <a:solidFill>
                  <a:srgbClr val="000000"/>
                </a:solidFill>
                <a:latin typeface="Arial" panose="020B0604020202020204" pitchFamily="34" charset="0"/>
                <a:cs typeface="Arial" panose="020B0604020202020204" pitchFamily="34" charset="0"/>
              </a:rPr>
              <a:t>Phone: </a:t>
            </a:r>
            <a:r>
              <a:rPr lang="en-IE" sz="2000" dirty="0">
                <a:solidFill>
                  <a:srgbClr val="000000"/>
                </a:solidFill>
                <a:highlight>
                  <a:srgbClr val="FFFFFF"/>
                </a:highlight>
                <a:latin typeface="Arial" panose="020B0604020202020204" pitchFamily="34" charset="0"/>
                <a:cs typeface="Arial" panose="020B0604020202020204" pitchFamily="34" charset="0"/>
              </a:rPr>
              <a:t> 1800 66 66 66</a:t>
            </a:r>
          </a:p>
          <a:p>
            <a:pPr marL="0" lvl="0" indent="0" algn="l" rtl="0">
              <a:lnSpc>
                <a:spcPct val="100000"/>
              </a:lnSpc>
              <a:spcBef>
                <a:spcPts val="0"/>
              </a:spcBef>
              <a:spcAft>
                <a:spcPts val="0"/>
              </a:spcAft>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highlight>
                  <a:srgbClr val="FFFFFF"/>
                </a:highlight>
                <a:latin typeface="Arial" panose="020B0604020202020204" pitchFamily="34" charset="0"/>
                <a:cs typeface="Arial" panose="020B0604020202020204" pitchFamily="34" charset="0"/>
              </a:rPr>
              <a:t>Jigsaw: </a:t>
            </a:r>
            <a:r>
              <a:rPr lang="en-IE" sz="2000" dirty="0">
                <a:solidFill>
                  <a:srgbClr val="000000"/>
                </a:solidFill>
                <a:highlight>
                  <a:srgbClr val="FFFFFF"/>
                </a:highlight>
                <a:latin typeface="Arial" panose="020B0604020202020204" pitchFamily="34" charset="0"/>
                <a:cs typeface="Arial" panose="020B0604020202020204" pitchFamily="34" charset="0"/>
                <a:hlinkClick r:id="rId7"/>
              </a:rPr>
              <a:t>www.jigsaw.ie</a:t>
            </a:r>
            <a:r>
              <a:rPr lang="en-IE" sz="2000" dirty="0">
                <a:solidFill>
                  <a:srgbClr val="000000"/>
                </a:solidFill>
                <a:highlight>
                  <a:srgbClr val="FFFFFF"/>
                </a:highlight>
                <a:latin typeface="Arial" panose="020B0604020202020204" pitchFamily="34" charset="0"/>
                <a:cs typeface="Arial" panose="020B0604020202020204" pitchFamily="34" charset="0"/>
              </a:rPr>
              <a:t> </a:t>
            </a:r>
          </a:p>
          <a:p>
            <a:pPr marL="0" lvl="0" indent="0" algn="l" rtl="0">
              <a:lnSpc>
                <a:spcPct val="115000"/>
              </a:lnSpc>
              <a:spcBef>
                <a:spcPts val="0"/>
              </a:spcBef>
              <a:spcAft>
                <a:spcPts val="0"/>
              </a:spcAft>
              <a:buNone/>
            </a:pPr>
            <a:endParaRPr sz="1900" b="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9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background with black and white clouds&#10;&#10;Description automatically generated">
            <a:extLst>
              <a:ext uri="{FF2B5EF4-FFF2-40B4-BE49-F238E27FC236}">
                <a16:creationId xmlns:a16="http://schemas.microsoft.com/office/drawing/2014/main" id="{DEA7A06A-40DC-9F64-5B52-C9A2E54E4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818" y="6235120"/>
            <a:ext cx="3060700" cy="571500"/>
          </a:xfrm>
          <a:prstGeom prst="rect">
            <a:avLst/>
          </a:prstGeom>
        </p:spPr>
      </p:pic>
      <p:pic>
        <p:nvPicPr>
          <p:cNvPr id="3" name="Picture 2" descr="A green and black logo&#10;&#10;Description automatically generated">
            <a:extLst>
              <a:ext uri="{FF2B5EF4-FFF2-40B4-BE49-F238E27FC236}">
                <a16:creationId xmlns:a16="http://schemas.microsoft.com/office/drawing/2014/main" id="{331DAA40-4D1C-F63F-A0A3-DB768B7DF5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712" y="3455175"/>
            <a:ext cx="1810074" cy="549486"/>
          </a:xfrm>
          <a:prstGeom prst="rect">
            <a:avLst/>
          </a:prstGeom>
        </p:spPr>
      </p:pic>
      <p:pic>
        <p:nvPicPr>
          <p:cNvPr id="6" name="Picture 5" descr="A green and black logo&#10;&#10;Description automatically generated">
            <a:extLst>
              <a:ext uri="{FF2B5EF4-FFF2-40B4-BE49-F238E27FC236}">
                <a16:creationId xmlns:a16="http://schemas.microsoft.com/office/drawing/2014/main" id="{C2BB44DE-DAA7-2680-5C7F-81D62F96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7985" y="3447331"/>
            <a:ext cx="2440366" cy="517164"/>
          </a:xfrm>
          <a:prstGeom prst="rect">
            <a:avLst/>
          </a:prstGeom>
        </p:spPr>
      </p:pic>
      <p:pic>
        <p:nvPicPr>
          <p:cNvPr id="12" name="Picture 11" descr="A green and black logo&#10;&#10;Description automatically generated">
            <a:extLst>
              <a:ext uri="{FF2B5EF4-FFF2-40B4-BE49-F238E27FC236}">
                <a16:creationId xmlns:a16="http://schemas.microsoft.com/office/drawing/2014/main" id="{90B56D67-D26B-8159-A1A0-2C8568B1E3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1268" y="3454195"/>
            <a:ext cx="2149462" cy="501003"/>
          </a:xfrm>
          <a:prstGeom prst="rect">
            <a:avLst/>
          </a:prstGeom>
        </p:spPr>
      </p:pic>
      <p:pic>
        <p:nvPicPr>
          <p:cNvPr id="15" name="Picture 14" descr="A close-up of a number of children&#10;&#10;Description automatically generated">
            <a:extLst>
              <a:ext uri="{FF2B5EF4-FFF2-40B4-BE49-F238E27FC236}">
                <a16:creationId xmlns:a16="http://schemas.microsoft.com/office/drawing/2014/main" id="{A244707D-C211-8B67-10CA-55296184AA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649" y="4064757"/>
            <a:ext cx="2362200" cy="2120900"/>
          </a:xfrm>
          <a:prstGeom prst="rect">
            <a:avLst/>
          </a:prstGeom>
        </p:spPr>
      </p:pic>
      <p:pic>
        <p:nvPicPr>
          <p:cNvPr id="17" name="Picture 16" descr="A close-up of a number of people&#10;&#10;Description automatically generated">
            <a:extLst>
              <a:ext uri="{FF2B5EF4-FFF2-40B4-BE49-F238E27FC236}">
                <a16:creationId xmlns:a16="http://schemas.microsoft.com/office/drawing/2014/main" id="{E83C5446-894C-B004-13D8-4E1835DA4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4609" y="4064757"/>
            <a:ext cx="2159000" cy="2044700"/>
          </a:xfrm>
          <a:prstGeom prst="rect">
            <a:avLst/>
          </a:prstGeom>
        </p:spPr>
      </p:pic>
      <p:pic>
        <p:nvPicPr>
          <p:cNvPr id="19" name="Picture 18" descr="A close-up of a number of text&#10;&#10;Description automatically generated">
            <a:extLst>
              <a:ext uri="{FF2B5EF4-FFF2-40B4-BE49-F238E27FC236}">
                <a16:creationId xmlns:a16="http://schemas.microsoft.com/office/drawing/2014/main" id="{8007BD4B-18FD-C55F-99E6-BE06C675DA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5868" y="4033007"/>
            <a:ext cx="3784600" cy="2184400"/>
          </a:xfrm>
          <a:prstGeom prst="rect">
            <a:avLst/>
          </a:prstGeom>
        </p:spPr>
      </p:pic>
      <p:pic>
        <p:nvPicPr>
          <p:cNvPr id="20" name="Picture 19" descr="A green diamond on a black background&#10;&#10;Description automatically generated">
            <a:extLst>
              <a:ext uri="{FF2B5EF4-FFF2-40B4-BE49-F238E27FC236}">
                <a16:creationId xmlns:a16="http://schemas.microsoft.com/office/drawing/2014/main" id="{4AF29986-E649-646C-12C1-83E9A6EE70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56" y="-16050"/>
            <a:ext cx="9838394" cy="3470245"/>
          </a:xfrm>
          <a:prstGeom prst="rect">
            <a:avLst/>
          </a:prstGeom>
        </p:spPr>
      </p:pic>
      <p:pic>
        <p:nvPicPr>
          <p:cNvPr id="11" name="Picture 10" descr="A black and white text on a black background&#10;&#10;Description automatically generated">
            <a:extLst>
              <a:ext uri="{FF2B5EF4-FFF2-40B4-BE49-F238E27FC236}">
                <a16:creationId xmlns:a16="http://schemas.microsoft.com/office/drawing/2014/main" id="{878E0354-6748-A7A3-FF00-72591259F8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97935" y="1182463"/>
            <a:ext cx="3248836" cy="1661170"/>
          </a:xfrm>
          <a:prstGeom prst="rect">
            <a:avLst/>
          </a:prstGeom>
        </p:spPr>
      </p:pic>
      <p:pic>
        <p:nvPicPr>
          <p:cNvPr id="22" name="Picture 21" descr="A white text on a black background&#10;&#10;Description automatically generated">
            <a:extLst>
              <a:ext uri="{FF2B5EF4-FFF2-40B4-BE49-F238E27FC236}">
                <a16:creationId xmlns:a16="http://schemas.microsoft.com/office/drawing/2014/main" id="{02CBF9D5-D4AD-295A-FFCA-66662030B6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8093" y="-122849"/>
            <a:ext cx="5368520" cy="1389499"/>
          </a:xfrm>
          <a:prstGeom prst="rect">
            <a:avLst/>
          </a:prstGeom>
        </p:spPr>
      </p:pic>
    </p:spTree>
    <p:extLst>
      <p:ext uri="{BB962C8B-B14F-4D97-AF65-F5344CB8AC3E}">
        <p14:creationId xmlns:p14="http://schemas.microsoft.com/office/powerpoint/2010/main" val="24089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3" name="TextBox 2">
            <a:extLst>
              <a:ext uri="{FF2B5EF4-FFF2-40B4-BE49-F238E27FC236}">
                <a16:creationId xmlns:a16="http://schemas.microsoft.com/office/drawing/2014/main" id="{4292E1C0-7844-F16B-C465-F1ECB55B5A25}"/>
              </a:ext>
            </a:extLst>
          </p:cNvPr>
          <p:cNvSpPr txBox="1"/>
          <p:nvPr/>
        </p:nvSpPr>
        <p:spPr>
          <a:xfrm>
            <a:off x="864000" y="1519724"/>
            <a:ext cx="10417804" cy="453970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My name is Mary Harney. I am the proud daughter of Margaret ‘Peggy’ Harney. … I do not know much about my mother's early life other than that her mother died when she was 12 at which point she was sent to St Dominic's Industrial School where she stayed until she was 16. … I was born in Bessborough [Mother and Baby home] in 1949. My mother and I stayed together in the Mother and Baby Home for two and half years. …My mother chose to do some of the most menial tasks….like sluicing out the babies’ napkins…so that she could sneak in to see me and pick me up, because women were not allowed free access to their children at any time of the day. </a:t>
            </a:r>
          </a:p>
          <a:p>
            <a:r>
              <a:rPr lang="en-GB" sz="1600" dirty="0">
                <a:latin typeface="Arial" panose="020B0604020202020204" pitchFamily="34" charset="0"/>
                <a:cs typeface="Arial" panose="020B0604020202020204" pitchFamily="34" charset="0"/>
              </a:rPr>
              <a:t>I suffered whooping cough and measles while I was there, and therefore I was not eligible to be trafficked to America. Those were communicable diseases, and in getting children to America, they had to be free of such prior conditions. … My mother was given a half an hour’s notice to get me ready to have me taken from her. … I was illegally fostered [boarded out to] an elderly couple… Because of their neglect, and also because I was probably suffering from malnutrition, a neighbour called the authorities and I was taken from the foster parents in 1954. I was brought to the courthouse in Cork, and the judge sentenced me to twelve and a half years in the Good Shepherd Industrial School at Sunday’s Well in Cork City. …We were deprived of food if we disobeyed rules. We were always deprived of water… We were beaten… It was there that I learned how to begin to resist. </a:t>
            </a:r>
          </a:p>
          <a:p>
            <a:r>
              <a:rPr lang="en-GB" sz="1600" dirty="0">
                <a:latin typeface="Arial" panose="020B0604020202020204" pitchFamily="34" charset="0"/>
                <a:cs typeface="Arial" panose="020B0604020202020204" pitchFamily="34" charset="0"/>
              </a:rPr>
              <a:t>I am not a survivor. I am a small, yet mighty, resisting worker for justice.  </a:t>
            </a:r>
          </a:p>
          <a:p>
            <a:endParaRPr lang="en-GB" sz="1700" dirty="0"/>
          </a:p>
          <a:p>
            <a:r>
              <a:rPr lang="en-GB" sz="1600" dirty="0">
                <a:highlight>
                  <a:srgbClr val="EBF4E9"/>
                </a:highlight>
                <a:latin typeface="Arial" panose="020B0604020202020204" pitchFamily="34" charset="0"/>
                <a:cs typeface="Arial" panose="020B0604020202020204" pitchFamily="34" charset="0"/>
              </a:rPr>
              <a:t>Mary Harney, quoted in O’Donnell, K., O’Rourke, M. &amp; Smith, J. eds. 2022. </a:t>
            </a:r>
            <a:r>
              <a:rPr lang="en-GB" sz="1600" i="1" dirty="0">
                <a:highlight>
                  <a:srgbClr val="EBF4E9"/>
                </a:highlight>
                <a:latin typeface="Arial" panose="020B0604020202020204" pitchFamily="34" charset="0"/>
                <a:cs typeface="Arial" panose="020B0604020202020204" pitchFamily="34" charset="0"/>
              </a:rPr>
              <a:t>Redress: Ireland’s Institutions and Transitional Justice</a:t>
            </a:r>
            <a:r>
              <a:rPr lang="en-GB" sz="1600" dirty="0">
                <a:highlight>
                  <a:srgbClr val="EBF4E9"/>
                </a:highlight>
                <a:latin typeface="Arial" panose="020B0604020202020204" pitchFamily="34" charset="0"/>
                <a:cs typeface="Arial" panose="020B0604020202020204" pitchFamily="34" charset="0"/>
              </a:rPr>
              <a:t>. UCD Press: Dublin. p.3-5; Mary Harney, CLANN witness statement.</a:t>
            </a:r>
          </a:p>
        </p:txBody>
      </p:sp>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Activity 3: Architecture of containment</a:t>
            </a:r>
          </a:p>
        </p:txBody>
      </p:sp>
    </p:spTree>
    <p:extLst>
      <p:ext uri="{BB962C8B-B14F-4D97-AF65-F5344CB8AC3E}">
        <p14:creationId xmlns:p14="http://schemas.microsoft.com/office/powerpoint/2010/main" val="254539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Activity 4: For much of the C20th…</a:t>
            </a:r>
          </a:p>
        </p:txBody>
      </p:sp>
      <p:sp>
        <p:nvSpPr>
          <p:cNvPr id="5" name="TextBox 4">
            <a:extLst>
              <a:ext uri="{FF2B5EF4-FFF2-40B4-BE49-F238E27FC236}">
                <a16:creationId xmlns:a16="http://schemas.microsoft.com/office/drawing/2014/main" id="{4AB56136-82AF-8ACC-8596-93CC63969D07}"/>
              </a:ext>
            </a:extLst>
          </p:cNvPr>
          <p:cNvSpPr txBox="1"/>
          <p:nvPr/>
        </p:nvSpPr>
        <p:spPr>
          <a:xfrm>
            <a:off x="864000" y="1399600"/>
            <a:ext cx="10483667"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family, women and children in the (</a:t>
            </a:r>
            <a:r>
              <a:rPr kumimoji="0" lang="en-GB"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1937</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constitution</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Bunreacht na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hÉireann</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endPar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r>
              <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41</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1.1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recognises the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Family as the natural primary and fundamental unit group of Society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as a moral institution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possessing inalienable and imprescriptible rights, antecedent and superior to all positive law.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1.2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therefore, guarantees to protect the Family in its constitution and authority, as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the necessary basis of social order</a:t>
            </a:r>
            <a:r>
              <a:rPr kumimoji="0" lang="en-GB" sz="1600" b="1" i="0" u="none" strike="noStrike" kern="1200" cap="none" spc="0" normalizeH="0" baseline="0" noProof="0" dirty="0">
                <a:ln>
                  <a:noFill/>
                </a:ln>
                <a:solidFill>
                  <a:srgbClr val="588937"/>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as indispensable to the welfare of the Nation and the State.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2.1</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particular, the State recognises that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by her life within the home, woman gives to the State a support without which the common good cannot be achieved</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a:ln>
                  <a:noFill/>
                </a:ln>
                <a:solidFill>
                  <a:srgbClr val="29A94F"/>
                </a:solidFill>
                <a:effectLst/>
                <a:uLnTx/>
                <a:uFillTx/>
                <a:latin typeface="Arial" panose="020B0604020202020204" pitchFamily="34" charset="0"/>
                <a:ea typeface="+mn-ea"/>
                <a:cs typeface="Arial" panose="020B0604020202020204" pitchFamily="34" charset="0"/>
              </a:rPr>
              <a:t>2.2 </a:t>
            </a: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shall, therefore,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endeavour to ensure that mothers shall not be obliged by economic necessity to engage in labour to the neglect of their duties in the home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endPar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r>
              <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42</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5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exceptional cases,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where the parents for physical or moral reasons fail in their duty towards their children, the State as guardian of the common good, by appropriate means shall endeavour to supply the place of the parents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but always with due regard for the natural and imprescriptible rights of the child.</a:t>
            </a:r>
          </a:p>
        </p:txBody>
      </p:sp>
    </p:spTree>
    <p:extLst>
      <p:ext uri="{BB962C8B-B14F-4D97-AF65-F5344CB8AC3E}">
        <p14:creationId xmlns:p14="http://schemas.microsoft.com/office/powerpoint/2010/main" val="93884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Activity 4: For much of the C20th…</a:t>
            </a:r>
          </a:p>
        </p:txBody>
      </p:sp>
      <p:sp>
        <p:nvSpPr>
          <p:cNvPr id="2" name="TextBox 1">
            <a:extLst>
              <a:ext uri="{FF2B5EF4-FFF2-40B4-BE49-F238E27FC236}">
                <a16:creationId xmlns:a16="http://schemas.microsoft.com/office/drawing/2014/main" id="{DBE8D407-52E5-9467-DD2A-BEF34A3EC931}"/>
              </a:ext>
            </a:extLst>
          </p:cNvPr>
          <p:cNvSpPr txBox="1"/>
          <p:nvPr/>
        </p:nvSpPr>
        <p:spPr>
          <a:xfrm>
            <a:off x="906843" y="1399600"/>
            <a:ext cx="10483667" cy="541500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Very high levels of religious observance – mass attendance, pilgrimages, devotions and missions</a:t>
            </a:r>
            <a:endPar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emphasis on the need for high ideals and moral virtue, especially for young women</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before marriage and adultery were considered sinful</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was no sex education, and most schools were under the control of the Catholic Church</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artificial birth control was forbidden by the Catholic Church and banned in law</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 who had children outside of marriage (labelled ‘fallen women’ or ‘unmarried mothers’) were stigmatised</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born outside of marriage (labelled ‘illegitimate’), were judged for bearing the sins of their mothers </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Corporal punishment was accepted</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Divorce was illegal</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Censorship (banning) of literature, especially relating to sexuality or reproduction</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Dances could only be organised with permission from clergy, gardai and the judiciary</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Barriers to women sitting on juries</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 working in the Civil/Public Service had to resign when they married</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government could control and restrict the numbers of women working in any industry to lessen male unemployment </a:t>
            </a:r>
          </a:p>
        </p:txBody>
      </p:sp>
    </p:spTree>
    <p:extLst>
      <p:ext uri="{BB962C8B-B14F-4D97-AF65-F5344CB8AC3E}">
        <p14:creationId xmlns:p14="http://schemas.microsoft.com/office/powerpoint/2010/main" val="4132368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2C37594FB1B14D9241B38F63E7A9C9" ma:contentTypeVersion="16" ma:contentTypeDescription="Create a new document." ma:contentTypeScope="" ma:versionID="3e090586252c623695ed6699a8895510">
  <xsd:schema xmlns:xsd="http://www.w3.org/2001/XMLSchema" xmlns:xs="http://www.w3.org/2001/XMLSchema" xmlns:p="http://schemas.microsoft.com/office/2006/metadata/properties" xmlns:ns3="b599a8b7-a22b-414b-8bee-4e57fd1726dc" xmlns:ns4="f1dceb5b-35a6-461e-a69c-232711cf11f3" targetNamespace="http://schemas.microsoft.com/office/2006/metadata/properties" ma:root="true" ma:fieldsID="2568c1970c9aa2506d4bdefd7d3a2d09" ns3:_="" ns4:_="">
    <xsd:import namespace="b599a8b7-a22b-414b-8bee-4e57fd1726dc"/>
    <xsd:import namespace="f1dceb5b-35a6-461e-a69c-232711cf11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_activity" minOccurs="0"/>
                <xsd:element ref="ns3:MediaServiceObjectDetectorVersions" minOccurs="0"/>
                <xsd:element ref="ns3:MediaLengthInSecond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9a8b7-a22b-414b-8bee-4e57fd172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dceb5b-35a6-461e-a69c-232711cf11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599a8b7-a22b-414b-8bee-4e57fd1726dc" xsi:nil="true"/>
  </documentManagement>
</p:properties>
</file>

<file path=customXml/itemProps1.xml><?xml version="1.0" encoding="utf-8"?>
<ds:datastoreItem xmlns:ds="http://schemas.openxmlformats.org/officeDocument/2006/customXml" ds:itemID="{F961282E-A493-4081-AC15-A8587C7A9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9a8b7-a22b-414b-8bee-4e57fd1726dc"/>
    <ds:schemaRef ds:uri="f1dceb5b-35a6-461e-a69c-232711cf1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3A35A-ADEE-42E5-9BD2-907B5897A4AC}">
  <ds:schemaRefs>
    <ds:schemaRef ds:uri="http://schemas.microsoft.com/sharepoint/v3/contenttype/forms"/>
  </ds:schemaRefs>
</ds:datastoreItem>
</file>

<file path=customXml/itemProps3.xml><?xml version="1.0" encoding="utf-8"?>
<ds:datastoreItem xmlns:ds="http://schemas.openxmlformats.org/officeDocument/2006/customXml" ds:itemID="{8AD36276-88E5-4290-83B2-AEE0B336CAD7}">
  <ds:schemaRefs>
    <ds:schemaRef ds:uri="b599a8b7-a22b-414b-8bee-4e57fd1726dc"/>
    <ds:schemaRef ds:uri="http://purl.org/dc/dcmitype/"/>
    <ds:schemaRef ds:uri="http://www.w3.org/XML/1998/namespace"/>
    <ds:schemaRef ds:uri="http://purl.org/dc/terms/"/>
    <ds:schemaRef ds:uri="f1dceb5b-35a6-461e-a69c-232711cf11f3"/>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1744</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Lato</vt:lpstr>
      <vt:lpstr>office theme</vt:lpstr>
      <vt:lpstr>Mother and Baby homes</vt:lpstr>
      <vt:lpstr>Unit 1: Outline</vt:lpstr>
      <vt:lpstr>Activity 1: Coming to terms</vt:lpstr>
      <vt:lpstr>Activity 2: Our Brave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Mella Cusack</dc:creator>
  <cp:lastModifiedBy>Mella Cusack</cp:lastModifiedBy>
  <cp:revision>190</cp:revision>
  <cp:lastPrinted>2024-02-02T15:04:52Z</cp:lastPrinted>
  <dcterms:created xsi:type="dcterms:W3CDTF">2023-04-29T16:34:27Z</dcterms:created>
  <dcterms:modified xsi:type="dcterms:W3CDTF">2025-02-09T20:02:21Z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0x010100F72C37594FB1B14D9241B38F63E7A9C9</vt:lpwstr>
  </property>
</Properties>
</file>